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75" r:id="rId2"/>
    <p:sldId id="276" r:id="rId3"/>
    <p:sldId id="294" r:id="rId4"/>
    <p:sldId id="295" r:id="rId5"/>
    <p:sldId id="296" r:id="rId6"/>
    <p:sldId id="305" r:id="rId7"/>
    <p:sldId id="279" r:id="rId8"/>
    <p:sldId id="281" r:id="rId9"/>
    <p:sldId id="297" r:id="rId10"/>
    <p:sldId id="303" r:id="rId11"/>
    <p:sldId id="298" r:id="rId12"/>
    <p:sldId id="282" r:id="rId13"/>
    <p:sldId id="283" r:id="rId14"/>
    <p:sldId id="285" r:id="rId15"/>
    <p:sldId id="301" r:id="rId16"/>
    <p:sldId id="302" r:id="rId1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A67919A-9FB7-4197-8BFB-4FA4AA016BEF}">
          <p14:sldIdLst/>
        </p14:section>
        <p14:section name="Untitled Section" id="{273C3C0A-E3F5-4B92-8AC3-C7E6FF95D409}">
          <p14:sldIdLst>
            <p14:sldId id="275"/>
            <p14:sldId id="276"/>
            <p14:sldId id="294"/>
            <p14:sldId id="295"/>
            <p14:sldId id="296"/>
            <p14:sldId id="305"/>
            <p14:sldId id="279"/>
            <p14:sldId id="281"/>
            <p14:sldId id="297"/>
            <p14:sldId id="303"/>
            <p14:sldId id="298"/>
            <p14:sldId id="282"/>
            <p14:sldId id="283"/>
            <p14:sldId id="285"/>
            <p14:sldId id="301"/>
            <p14:sldId id="30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36" y="4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4A4D1BAA-37CC-4B92-844A-AE3BE61FB86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8899" y="-303213"/>
            <a:ext cx="12585700" cy="716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5" name="Date Placeholder 3">
            <a:extLst>
              <a:ext uri="{FF2B5EF4-FFF2-40B4-BE49-F238E27FC236}">
                <a16:creationId xmlns:a16="http://schemas.microsoft.com/office/drawing/2014/main" id="{D5AFE2B3-4E81-4B57-BC09-FC10929F0FCD}"/>
              </a:ext>
            </a:extLst>
          </p:cNvPr>
          <p:cNvSpPr>
            <a:spLocks noGrp="1"/>
          </p:cNvSpPr>
          <p:nvPr>
            <p:ph type="dt" sz="half" idx="10"/>
          </p:nvPr>
        </p:nvSpPr>
        <p:spPr/>
        <p:txBody>
          <a:bodyPr/>
          <a:lstStyle>
            <a:lvl1pPr>
              <a:defRPr/>
            </a:lvl1pPr>
          </a:lstStyle>
          <a:p>
            <a:pPr>
              <a:defRPr/>
            </a:pPr>
            <a:fld id="{70781245-DBEA-4EE3-AAAC-3456CADA43ED}" type="datetime1">
              <a:rPr lang="en-US"/>
              <a:pPr>
                <a:defRPr/>
              </a:pPr>
              <a:t>3/12/2021</a:t>
            </a:fld>
            <a:endParaRPr lang="en-US"/>
          </a:p>
        </p:txBody>
      </p:sp>
      <p:sp>
        <p:nvSpPr>
          <p:cNvPr id="6" name="Footer Placeholder 4">
            <a:extLst>
              <a:ext uri="{FF2B5EF4-FFF2-40B4-BE49-F238E27FC236}">
                <a16:creationId xmlns:a16="http://schemas.microsoft.com/office/drawing/2014/main" id="{BAF75099-7A45-4F0D-9172-7D0EADBD5CE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7D4838B-FFA2-4FBE-B344-6D19374D315D}"/>
              </a:ext>
            </a:extLst>
          </p:cNvPr>
          <p:cNvSpPr>
            <a:spLocks noGrp="1"/>
          </p:cNvSpPr>
          <p:nvPr>
            <p:ph type="sldNum" sz="quarter" idx="12"/>
          </p:nvPr>
        </p:nvSpPr>
        <p:spPr/>
        <p:txBody>
          <a:bodyPr/>
          <a:lstStyle>
            <a:lvl1pPr>
              <a:defRPr/>
            </a:lvl1pPr>
          </a:lstStyle>
          <a:p>
            <a:pPr>
              <a:defRPr/>
            </a:pPr>
            <a:fld id="{6AD48AB9-D47C-4392-B960-320845BD79DE}" type="slidenum">
              <a:rPr lang="en-US" altLang="en-US"/>
              <a:pPr>
                <a:defRPr/>
              </a:pPr>
              <a:t>‹#›</a:t>
            </a:fld>
            <a:endParaRPr lang="en-US" altLang="en-US"/>
          </a:p>
        </p:txBody>
      </p:sp>
    </p:spTree>
    <p:extLst>
      <p:ext uri="{BB962C8B-B14F-4D97-AF65-F5344CB8AC3E}">
        <p14:creationId xmlns:p14="http://schemas.microsoft.com/office/powerpoint/2010/main" val="916859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A0FCDE7-067A-4D02-B9C4-C56A57C710E0}"/>
              </a:ext>
            </a:extLst>
          </p:cNvPr>
          <p:cNvSpPr>
            <a:spLocks noGrp="1"/>
          </p:cNvSpPr>
          <p:nvPr>
            <p:ph type="dt" sz="half" idx="10"/>
          </p:nvPr>
        </p:nvSpPr>
        <p:spPr/>
        <p:txBody>
          <a:bodyPr/>
          <a:lstStyle>
            <a:lvl1pPr>
              <a:defRPr/>
            </a:lvl1pPr>
          </a:lstStyle>
          <a:p>
            <a:pPr>
              <a:defRPr/>
            </a:pPr>
            <a:fld id="{8C069967-C77A-42D9-83BB-014E0851F4B7}" type="datetime1">
              <a:rPr lang="en-US"/>
              <a:pPr>
                <a:defRPr/>
              </a:pPr>
              <a:t>3/12/2021</a:t>
            </a:fld>
            <a:endParaRPr lang="en-US"/>
          </a:p>
        </p:txBody>
      </p:sp>
      <p:sp>
        <p:nvSpPr>
          <p:cNvPr id="5" name="Footer Placeholder 4">
            <a:extLst>
              <a:ext uri="{FF2B5EF4-FFF2-40B4-BE49-F238E27FC236}">
                <a16:creationId xmlns:a16="http://schemas.microsoft.com/office/drawing/2014/main" id="{628C5BCD-76F7-4D0C-8453-8E1A39FEC9E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7653D19-EA4C-48EF-B98E-4BDA9DA2BD7D}"/>
              </a:ext>
            </a:extLst>
          </p:cNvPr>
          <p:cNvSpPr>
            <a:spLocks noGrp="1"/>
          </p:cNvSpPr>
          <p:nvPr>
            <p:ph type="sldNum" sz="quarter" idx="12"/>
          </p:nvPr>
        </p:nvSpPr>
        <p:spPr/>
        <p:txBody>
          <a:bodyPr/>
          <a:lstStyle>
            <a:lvl1pPr>
              <a:defRPr/>
            </a:lvl1pPr>
          </a:lstStyle>
          <a:p>
            <a:pPr>
              <a:defRPr/>
            </a:pPr>
            <a:fld id="{288FCA73-CD2D-46E0-9A00-5BBD87782E87}" type="slidenum">
              <a:rPr lang="en-US" altLang="en-US"/>
              <a:pPr>
                <a:defRPr/>
              </a:pPr>
              <a:t>‹#›</a:t>
            </a:fld>
            <a:endParaRPr lang="en-US" altLang="en-US"/>
          </a:p>
        </p:txBody>
      </p:sp>
    </p:spTree>
    <p:extLst>
      <p:ext uri="{BB962C8B-B14F-4D97-AF65-F5344CB8AC3E}">
        <p14:creationId xmlns:p14="http://schemas.microsoft.com/office/powerpoint/2010/main" val="1499246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CDD3DBC-A2B9-4351-AE38-140570BD28ED}"/>
              </a:ext>
            </a:extLst>
          </p:cNvPr>
          <p:cNvSpPr>
            <a:spLocks noGrp="1"/>
          </p:cNvSpPr>
          <p:nvPr>
            <p:ph type="dt" sz="half" idx="10"/>
          </p:nvPr>
        </p:nvSpPr>
        <p:spPr/>
        <p:txBody>
          <a:bodyPr/>
          <a:lstStyle>
            <a:lvl1pPr>
              <a:defRPr/>
            </a:lvl1pPr>
          </a:lstStyle>
          <a:p>
            <a:pPr>
              <a:defRPr/>
            </a:pPr>
            <a:fld id="{F2DC535D-FB32-4AF3-B08E-EEE368A91AF5}" type="datetime1">
              <a:rPr lang="en-US"/>
              <a:pPr>
                <a:defRPr/>
              </a:pPr>
              <a:t>3/12/2021</a:t>
            </a:fld>
            <a:endParaRPr lang="en-US"/>
          </a:p>
        </p:txBody>
      </p:sp>
      <p:sp>
        <p:nvSpPr>
          <p:cNvPr id="5" name="Footer Placeholder 4">
            <a:extLst>
              <a:ext uri="{FF2B5EF4-FFF2-40B4-BE49-F238E27FC236}">
                <a16:creationId xmlns:a16="http://schemas.microsoft.com/office/drawing/2014/main" id="{F956802B-E3E9-419E-96F5-9C9429EB100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9CD0363-C761-4908-A966-2A1398028475}"/>
              </a:ext>
            </a:extLst>
          </p:cNvPr>
          <p:cNvSpPr>
            <a:spLocks noGrp="1"/>
          </p:cNvSpPr>
          <p:nvPr>
            <p:ph type="sldNum" sz="quarter" idx="12"/>
          </p:nvPr>
        </p:nvSpPr>
        <p:spPr/>
        <p:txBody>
          <a:bodyPr/>
          <a:lstStyle>
            <a:lvl1pPr>
              <a:defRPr/>
            </a:lvl1pPr>
          </a:lstStyle>
          <a:p>
            <a:pPr>
              <a:defRPr/>
            </a:pPr>
            <a:fld id="{78D1D565-85FA-41CF-98A5-1687FAE6E65B}" type="slidenum">
              <a:rPr lang="en-US" altLang="en-US"/>
              <a:pPr>
                <a:defRPr/>
              </a:pPr>
              <a:t>‹#›</a:t>
            </a:fld>
            <a:endParaRPr lang="en-US" altLang="en-US"/>
          </a:p>
        </p:txBody>
      </p:sp>
    </p:spTree>
    <p:extLst>
      <p:ext uri="{BB962C8B-B14F-4D97-AF65-F5344CB8AC3E}">
        <p14:creationId xmlns:p14="http://schemas.microsoft.com/office/powerpoint/2010/main" val="2634787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F598DFB-9753-4676-87E0-2560177D196E}"/>
              </a:ext>
            </a:extLst>
          </p:cNvPr>
          <p:cNvSpPr>
            <a:spLocks noGrp="1"/>
          </p:cNvSpPr>
          <p:nvPr>
            <p:ph type="dt" sz="half" idx="10"/>
          </p:nvPr>
        </p:nvSpPr>
        <p:spPr/>
        <p:txBody>
          <a:bodyPr/>
          <a:lstStyle>
            <a:lvl1pPr>
              <a:defRPr/>
            </a:lvl1pPr>
          </a:lstStyle>
          <a:p>
            <a:pPr>
              <a:defRPr/>
            </a:pPr>
            <a:fld id="{5DFD2439-94AF-454C-B44A-84DECB230E1B}" type="datetime1">
              <a:rPr lang="en-US"/>
              <a:pPr>
                <a:defRPr/>
              </a:pPr>
              <a:t>3/12/2021</a:t>
            </a:fld>
            <a:endParaRPr lang="en-US"/>
          </a:p>
        </p:txBody>
      </p:sp>
      <p:sp>
        <p:nvSpPr>
          <p:cNvPr id="5" name="Footer Placeholder 4">
            <a:extLst>
              <a:ext uri="{FF2B5EF4-FFF2-40B4-BE49-F238E27FC236}">
                <a16:creationId xmlns:a16="http://schemas.microsoft.com/office/drawing/2014/main" id="{4588EA6D-E653-4AFC-9EC6-438A2AF6AA9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B753A66-FEEC-4210-824E-6E3CF7EACA72}"/>
              </a:ext>
            </a:extLst>
          </p:cNvPr>
          <p:cNvSpPr>
            <a:spLocks noGrp="1"/>
          </p:cNvSpPr>
          <p:nvPr>
            <p:ph type="sldNum" sz="quarter" idx="12"/>
          </p:nvPr>
        </p:nvSpPr>
        <p:spPr/>
        <p:txBody>
          <a:bodyPr/>
          <a:lstStyle>
            <a:lvl1pPr>
              <a:defRPr/>
            </a:lvl1pPr>
          </a:lstStyle>
          <a:p>
            <a:pPr>
              <a:defRPr/>
            </a:pPr>
            <a:fld id="{ACACA887-8CB5-4C1D-AA57-66640B381121}" type="slidenum">
              <a:rPr lang="en-US" altLang="en-US"/>
              <a:pPr>
                <a:defRPr/>
              </a:pPr>
              <a:t>‹#›</a:t>
            </a:fld>
            <a:endParaRPr lang="en-US" altLang="en-US"/>
          </a:p>
        </p:txBody>
      </p:sp>
    </p:spTree>
    <p:extLst>
      <p:ext uri="{BB962C8B-B14F-4D97-AF65-F5344CB8AC3E}">
        <p14:creationId xmlns:p14="http://schemas.microsoft.com/office/powerpoint/2010/main" val="3141622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A21AA58-7BA6-4727-91C1-61CBBDA47304}"/>
              </a:ext>
            </a:extLst>
          </p:cNvPr>
          <p:cNvSpPr>
            <a:spLocks noGrp="1"/>
          </p:cNvSpPr>
          <p:nvPr>
            <p:ph type="dt" sz="half" idx="10"/>
          </p:nvPr>
        </p:nvSpPr>
        <p:spPr/>
        <p:txBody>
          <a:bodyPr/>
          <a:lstStyle>
            <a:lvl1pPr>
              <a:defRPr/>
            </a:lvl1pPr>
          </a:lstStyle>
          <a:p>
            <a:pPr>
              <a:defRPr/>
            </a:pPr>
            <a:fld id="{115C3E7D-487A-46F6-9E3D-B46E7BA50C26}" type="datetime1">
              <a:rPr lang="en-US"/>
              <a:pPr>
                <a:defRPr/>
              </a:pPr>
              <a:t>3/12/2021</a:t>
            </a:fld>
            <a:endParaRPr lang="en-US"/>
          </a:p>
        </p:txBody>
      </p:sp>
      <p:sp>
        <p:nvSpPr>
          <p:cNvPr id="5" name="Footer Placeholder 4">
            <a:extLst>
              <a:ext uri="{FF2B5EF4-FFF2-40B4-BE49-F238E27FC236}">
                <a16:creationId xmlns:a16="http://schemas.microsoft.com/office/drawing/2014/main" id="{8B07ABFD-55C8-4181-A967-DA662BF3F09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62A8091-DA48-4695-9FC4-775B1E360E10}"/>
              </a:ext>
            </a:extLst>
          </p:cNvPr>
          <p:cNvSpPr>
            <a:spLocks noGrp="1"/>
          </p:cNvSpPr>
          <p:nvPr>
            <p:ph type="sldNum" sz="quarter" idx="12"/>
          </p:nvPr>
        </p:nvSpPr>
        <p:spPr/>
        <p:txBody>
          <a:bodyPr/>
          <a:lstStyle>
            <a:lvl1pPr>
              <a:defRPr/>
            </a:lvl1pPr>
          </a:lstStyle>
          <a:p>
            <a:pPr>
              <a:defRPr/>
            </a:pPr>
            <a:fld id="{3E8C44E3-4DC2-4614-AEC7-A3B601BA17F2}" type="slidenum">
              <a:rPr lang="en-US" altLang="en-US"/>
              <a:pPr>
                <a:defRPr/>
              </a:pPr>
              <a:t>‹#›</a:t>
            </a:fld>
            <a:endParaRPr lang="en-US" altLang="en-US"/>
          </a:p>
        </p:txBody>
      </p:sp>
    </p:spTree>
    <p:extLst>
      <p:ext uri="{BB962C8B-B14F-4D97-AF65-F5344CB8AC3E}">
        <p14:creationId xmlns:p14="http://schemas.microsoft.com/office/powerpoint/2010/main" val="2194544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a:extLst>
              <a:ext uri="{FF2B5EF4-FFF2-40B4-BE49-F238E27FC236}">
                <a16:creationId xmlns:a16="http://schemas.microsoft.com/office/drawing/2014/main" id="{351CF4CD-B0C1-45E7-B705-F4E7FFD720EF}"/>
              </a:ext>
            </a:extLst>
          </p:cNvPr>
          <p:cNvSpPr>
            <a:spLocks noGrp="1"/>
          </p:cNvSpPr>
          <p:nvPr>
            <p:ph type="dt" sz="half" idx="10"/>
          </p:nvPr>
        </p:nvSpPr>
        <p:spPr/>
        <p:txBody>
          <a:bodyPr/>
          <a:lstStyle>
            <a:lvl1pPr>
              <a:defRPr/>
            </a:lvl1pPr>
          </a:lstStyle>
          <a:p>
            <a:pPr>
              <a:defRPr/>
            </a:pPr>
            <a:fld id="{C9299A33-6FA8-475D-A0FC-D4C7CEA8FE90}" type="datetime1">
              <a:rPr lang="en-US"/>
              <a:pPr>
                <a:defRPr/>
              </a:pPr>
              <a:t>3/12/2021</a:t>
            </a:fld>
            <a:endParaRPr lang="en-US"/>
          </a:p>
        </p:txBody>
      </p:sp>
      <p:sp>
        <p:nvSpPr>
          <p:cNvPr id="6" name="Footer Placeholder 4">
            <a:extLst>
              <a:ext uri="{FF2B5EF4-FFF2-40B4-BE49-F238E27FC236}">
                <a16:creationId xmlns:a16="http://schemas.microsoft.com/office/drawing/2014/main" id="{97FCB870-7B06-40E3-A445-32D39CFE919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605230B-CBDD-43FF-9D9A-17645F1887BA}"/>
              </a:ext>
            </a:extLst>
          </p:cNvPr>
          <p:cNvSpPr>
            <a:spLocks noGrp="1"/>
          </p:cNvSpPr>
          <p:nvPr>
            <p:ph type="sldNum" sz="quarter" idx="12"/>
          </p:nvPr>
        </p:nvSpPr>
        <p:spPr/>
        <p:txBody>
          <a:bodyPr/>
          <a:lstStyle>
            <a:lvl1pPr>
              <a:defRPr/>
            </a:lvl1pPr>
          </a:lstStyle>
          <a:p>
            <a:pPr>
              <a:defRPr/>
            </a:pPr>
            <a:fld id="{C613275E-9942-4E9B-9751-0A51BF58DA92}" type="slidenum">
              <a:rPr lang="en-US" altLang="en-US"/>
              <a:pPr>
                <a:defRPr/>
              </a:pPr>
              <a:t>‹#›</a:t>
            </a:fld>
            <a:endParaRPr lang="en-US" altLang="en-US"/>
          </a:p>
        </p:txBody>
      </p:sp>
    </p:spTree>
    <p:extLst>
      <p:ext uri="{BB962C8B-B14F-4D97-AF65-F5344CB8AC3E}">
        <p14:creationId xmlns:p14="http://schemas.microsoft.com/office/powerpoint/2010/main" val="3760148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a:extLst>
              <a:ext uri="{FF2B5EF4-FFF2-40B4-BE49-F238E27FC236}">
                <a16:creationId xmlns:a16="http://schemas.microsoft.com/office/drawing/2014/main" id="{0A1A4AD8-85E3-4820-9302-6FB6AD114C50}"/>
              </a:ext>
            </a:extLst>
          </p:cNvPr>
          <p:cNvSpPr>
            <a:spLocks noGrp="1"/>
          </p:cNvSpPr>
          <p:nvPr>
            <p:ph type="dt" sz="half" idx="10"/>
          </p:nvPr>
        </p:nvSpPr>
        <p:spPr/>
        <p:txBody>
          <a:bodyPr/>
          <a:lstStyle>
            <a:lvl1pPr>
              <a:defRPr/>
            </a:lvl1pPr>
          </a:lstStyle>
          <a:p>
            <a:pPr>
              <a:defRPr/>
            </a:pPr>
            <a:fld id="{1344DC9B-26DE-4090-A67C-C65A8EDBAB0C}" type="datetime1">
              <a:rPr lang="en-US"/>
              <a:pPr>
                <a:defRPr/>
              </a:pPr>
              <a:t>3/12/2021</a:t>
            </a:fld>
            <a:endParaRPr lang="en-US"/>
          </a:p>
        </p:txBody>
      </p:sp>
      <p:sp>
        <p:nvSpPr>
          <p:cNvPr id="8" name="Footer Placeholder 4">
            <a:extLst>
              <a:ext uri="{FF2B5EF4-FFF2-40B4-BE49-F238E27FC236}">
                <a16:creationId xmlns:a16="http://schemas.microsoft.com/office/drawing/2014/main" id="{C596059C-371A-4C59-817B-630A0DAAC03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EC448F89-09B7-41A9-B645-FA25CDAF7BE8}"/>
              </a:ext>
            </a:extLst>
          </p:cNvPr>
          <p:cNvSpPr>
            <a:spLocks noGrp="1"/>
          </p:cNvSpPr>
          <p:nvPr>
            <p:ph type="sldNum" sz="quarter" idx="12"/>
          </p:nvPr>
        </p:nvSpPr>
        <p:spPr/>
        <p:txBody>
          <a:bodyPr/>
          <a:lstStyle>
            <a:lvl1pPr>
              <a:defRPr/>
            </a:lvl1pPr>
          </a:lstStyle>
          <a:p>
            <a:pPr>
              <a:defRPr/>
            </a:pPr>
            <a:fld id="{302B1143-E088-4D56-93BF-739C1E3E237B}" type="slidenum">
              <a:rPr lang="en-US" altLang="en-US"/>
              <a:pPr>
                <a:defRPr/>
              </a:pPr>
              <a:t>‹#›</a:t>
            </a:fld>
            <a:endParaRPr lang="en-US" altLang="en-US"/>
          </a:p>
        </p:txBody>
      </p:sp>
    </p:spTree>
    <p:extLst>
      <p:ext uri="{BB962C8B-B14F-4D97-AF65-F5344CB8AC3E}">
        <p14:creationId xmlns:p14="http://schemas.microsoft.com/office/powerpoint/2010/main" val="1294131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a:extLst>
              <a:ext uri="{FF2B5EF4-FFF2-40B4-BE49-F238E27FC236}">
                <a16:creationId xmlns:a16="http://schemas.microsoft.com/office/drawing/2014/main" id="{831B8FB1-FB8D-4103-9F47-85464FC42E90}"/>
              </a:ext>
            </a:extLst>
          </p:cNvPr>
          <p:cNvSpPr>
            <a:spLocks noGrp="1"/>
          </p:cNvSpPr>
          <p:nvPr>
            <p:ph type="dt" sz="half" idx="10"/>
          </p:nvPr>
        </p:nvSpPr>
        <p:spPr/>
        <p:txBody>
          <a:bodyPr/>
          <a:lstStyle>
            <a:lvl1pPr>
              <a:defRPr/>
            </a:lvl1pPr>
          </a:lstStyle>
          <a:p>
            <a:pPr>
              <a:defRPr/>
            </a:pPr>
            <a:fld id="{B3F08FE4-D38C-415A-BC51-6EC9901582AB}" type="datetime1">
              <a:rPr lang="en-US"/>
              <a:pPr>
                <a:defRPr/>
              </a:pPr>
              <a:t>3/12/2021</a:t>
            </a:fld>
            <a:endParaRPr lang="en-US"/>
          </a:p>
        </p:txBody>
      </p:sp>
      <p:sp>
        <p:nvSpPr>
          <p:cNvPr id="4" name="Footer Placeholder 4">
            <a:extLst>
              <a:ext uri="{FF2B5EF4-FFF2-40B4-BE49-F238E27FC236}">
                <a16:creationId xmlns:a16="http://schemas.microsoft.com/office/drawing/2014/main" id="{9201F243-3A11-4462-8AA9-5303F1163CB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7371C658-6716-4258-808E-E5F212D0261A}"/>
              </a:ext>
            </a:extLst>
          </p:cNvPr>
          <p:cNvSpPr>
            <a:spLocks noGrp="1"/>
          </p:cNvSpPr>
          <p:nvPr>
            <p:ph type="sldNum" sz="quarter" idx="12"/>
          </p:nvPr>
        </p:nvSpPr>
        <p:spPr/>
        <p:txBody>
          <a:bodyPr/>
          <a:lstStyle>
            <a:lvl1pPr>
              <a:defRPr/>
            </a:lvl1pPr>
          </a:lstStyle>
          <a:p>
            <a:pPr>
              <a:defRPr/>
            </a:pPr>
            <a:fld id="{312A5732-9408-49B2-89D5-FE94E7635244}" type="slidenum">
              <a:rPr lang="en-US" altLang="en-US"/>
              <a:pPr>
                <a:defRPr/>
              </a:pPr>
              <a:t>‹#›</a:t>
            </a:fld>
            <a:endParaRPr lang="en-US" altLang="en-US"/>
          </a:p>
        </p:txBody>
      </p:sp>
    </p:spTree>
    <p:extLst>
      <p:ext uri="{BB962C8B-B14F-4D97-AF65-F5344CB8AC3E}">
        <p14:creationId xmlns:p14="http://schemas.microsoft.com/office/powerpoint/2010/main" val="1166725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569CD80-55BE-43E9-93BC-99D38A6BCFB4}"/>
              </a:ext>
            </a:extLst>
          </p:cNvPr>
          <p:cNvSpPr>
            <a:spLocks noGrp="1"/>
          </p:cNvSpPr>
          <p:nvPr>
            <p:ph type="dt" sz="half" idx="10"/>
          </p:nvPr>
        </p:nvSpPr>
        <p:spPr/>
        <p:txBody>
          <a:bodyPr/>
          <a:lstStyle>
            <a:lvl1pPr>
              <a:defRPr/>
            </a:lvl1pPr>
          </a:lstStyle>
          <a:p>
            <a:pPr>
              <a:defRPr/>
            </a:pPr>
            <a:fld id="{0A699CB1-3928-4AD6-B135-78F58F555245}" type="datetime1">
              <a:rPr lang="en-US"/>
              <a:pPr>
                <a:defRPr/>
              </a:pPr>
              <a:t>3/12/2021</a:t>
            </a:fld>
            <a:endParaRPr lang="en-US"/>
          </a:p>
        </p:txBody>
      </p:sp>
      <p:sp>
        <p:nvSpPr>
          <p:cNvPr id="3" name="Footer Placeholder 4">
            <a:extLst>
              <a:ext uri="{FF2B5EF4-FFF2-40B4-BE49-F238E27FC236}">
                <a16:creationId xmlns:a16="http://schemas.microsoft.com/office/drawing/2014/main" id="{D4434502-16DB-4DEA-AA79-B3C3F00FB4C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B6A6323B-3CC8-4F6F-B118-196E4D62830F}"/>
              </a:ext>
            </a:extLst>
          </p:cNvPr>
          <p:cNvSpPr>
            <a:spLocks noGrp="1"/>
          </p:cNvSpPr>
          <p:nvPr>
            <p:ph type="sldNum" sz="quarter" idx="12"/>
          </p:nvPr>
        </p:nvSpPr>
        <p:spPr/>
        <p:txBody>
          <a:bodyPr/>
          <a:lstStyle>
            <a:lvl1pPr>
              <a:defRPr/>
            </a:lvl1pPr>
          </a:lstStyle>
          <a:p>
            <a:pPr>
              <a:defRPr/>
            </a:pPr>
            <a:fld id="{B3EF2830-68C6-48D0-A2B5-8DD6BC722C83}" type="slidenum">
              <a:rPr lang="en-US" altLang="en-US"/>
              <a:pPr>
                <a:defRPr/>
              </a:pPr>
              <a:t>‹#›</a:t>
            </a:fld>
            <a:endParaRPr lang="en-US" altLang="en-US"/>
          </a:p>
        </p:txBody>
      </p:sp>
    </p:spTree>
    <p:extLst>
      <p:ext uri="{BB962C8B-B14F-4D97-AF65-F5344CB8AC3E}">
        <p14:creationId xmlns:p14="http://schemas.microsoft.com/office/powerpoint/2010/main" val="3645759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a:extLst>
              <a:ext uri="{FF2B5EF4-FFF2-40B4-BE49-F238E27FC236}">
                <a16:creationId xmlns:a16="http://schemas.microsoft.com/office/drawing/2014/main" id="{305FFDC1-CB53-4B83-880C-32E65321AF98}"/>
              </a:ext>
            </a:extLst>
          </p:cNvPr>
          <p:cNvSpPr>
            <a:spLocks noGrp="1"/>
          </p:cNvSpPr>
          <p:nvPr>
            <p:ph type="dt" sz="half" idx="10"/>
          </p:nvPr>
        </p:nvSpPr>
        <p:spPr/>
        <p:txBody>
          <a:bodyPr/>
          <a:lstStyle>
            <a:lvl1pPr>
              <a:defRPr/>
            </a:lvl1pPr>
          </a:lstStyle>
          <a:p>
            <a:pPr>
              <a:defRPr/>
            </a:pPr>
            <a:fld id="{603EC2B5-4793-42B2-8C66-F0135288BC2E}" type="datetime1">
              <a:rPr lang="en-US"/>
              <a:pPr>
                <a:defRPr/>
              </a:pPr>
              <a:t>3/12/2021</a:t>
            </a:fld>
            <a:endParaRPr lang="en-US"/>
          </a:p>
        </p:txBody>
      </p:sp>
      <p:sp>
        <p:nvSpPr>
          <p:cNvPr id="6" name="Footer Placeholder 4">
            <a:extLst>
              <a:ext uri="{FF2B5EF4-FFF2-40B4-BE49-F238E27FC236}">
                <a16:creationId xmlns:a16="http://schemas.microsoft.com/office/drawing/2014/main" id="{A4DA771F-886D-4D61-9B5B-1D4B7370A8C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6E377F6-59ED-49C4-BD3C-75162D0F9F0B}"/>
              </a:ext>
            </a:extLst>
          </p:cNvPr>
          <p:cNvSpPr>
            <a:spLocks noGrp="1"/>
          </p:cNvSpPr>
          <p:nvPr>
            <p:ph type="sldNum" sz="quarter" idx="12"/>
          </p:nvPr>
        </p:nvSpPr>
        <p:spPr/>
        <p:txBody>
          <a:bodyPr/>
          <a:lstStyle>
            <a:lvl1pPr>
              <a:defRPr/>
            </a:lvl1pPr>
          </a:lstStyle>
          <a:p>
            <a:pPr>
              <a:defRPr/>
            </a:pPr>
            <a:fld id="{3AAE1D27-E8FB-4AF5-BEAB-ECF13C21CDCF}" type="slidenum">
              <a:rPr lang="en-US" altLang="en-US"/>
              <a:pPr>
                <a:defRPr/>
              </a:pPr>
              <a:t>‹#›</a:t>
            </a:fld>
            <a:endParaRPr lang="en-US" altLang="en-US"/>
          </a:p>
        </p:txBody>
      </p:sp>
    </p:spTree>
    <p:extLst>
      <p:ext uri="{BB962C8B-B14F-4D97-AF65-F5344CB8AC3E}">
        <p14:creationId xmlns:p14="http://schemas.microsoft.com/office/powerpoint/2010/main" val="1859795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a:extLst>
              <a:ext uri="{FF2B5EF4-FFF2-40B4-BE49-F238E27FC236}">
                <a16:creationId xmlns:a16="http://schemas.microsoft.com/office/drawing/2014/main" id="{2E92CACD-DE8D-47B6-B4A8-AE4AEB0C833B}"/>
              </a:ext>
            </a:extLst>
          </p:cNvPr>
          <p:cNvSpPr>
            <a:spLocks noGrp="1"/>
          </p:cNvSpPr>
          <p:nvPr>
            <p:ph type="dt" sz="half" idx="10"/>
          </p:nvPr>
        </p:nvSpPr>
        <p:spPr/>
        <p:txBody>
          <a:bodyPr/>
          <a:lstStyle>
            <a:lvl1pPr>
              <a:defRPr/>
            </a:lvl1pPr>
          </a:lstStyle>
          <a:p>
            <a:pPr>
              <a:defRPr/>
            </a:pPr>
            <a:fld id="{8FE9AF82-9502-411B-A5BF-6E3BCCA69D64}" type="datetime1">
              <a:rPr lang="en-US"/>
              <a:pPr>
                <a:defRPr/>
              </a:pPr>
              <a:t>3/12/2021</a:t>
            </a:fld>
            <a:endParaRPr lang="en-US"/>
          </a:p>
        </p:txBody>
      </p:sp>
      <p:sp>
        <p:nvSpPr>
          <p:cNvPr id="6" name="Footer Placeholder 4">
            <a:extLst>
              <a:ext uri="{FF2B5EF4-FFF2-40B4-BE49-F238E27FC236}">
                <a16:creationId xmlns:a16="http://schemas.microsoft.com/office/drawing/2014/main" id="{3FD88A01-B78E-44A8-BCA4-B9C554EE5B4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5C1AE6F-A24B-4E76-A0B1-5652678DA79D}"/>
              </a:ext>
            </a:extLst>
          </p:cNvPr>
          <p:cNvSpPr>
            <a:spLocks noGrp="1"/>
          </p:cNvSpPr>
          <p:nvPr>
            <p:ph type="sldNum" sz="quarter" idx="12"/>
          </p:nvPr>
        </p:nvSpPr>
        <p:spPr/>
        <p:txBody>
          <a:bodyPr/>
          <a:lstStyle>
            <a:lvl1pPr>
              <a:defRPr/>
            </a:lvl1pPr>
          </a:lstStyle>
          <a:p>
            <a:pPr>
              <a:defRPr/>
            </a:pPr>
            <a:fld id="{9BDCAB8F-A5A0-4032-850B-D7E846BA333A}" type="slidenum">
              <a:rPr lang="en-US" altLang="en-US"/>
              <a:pPr>
                <a:defRPr/>
              </a:pPr>
              <a:t>‹#›</a:t>
            </a:fld>
            <a:endParaRPr lang="en-US" altLang="en-US"/>
          </a:p>
        </p:txBody>
      </p:sp>
    </p:spTree>
    <p:extLst>
      <p:ext uri="{BB962C8B-B14F-4D97-AF65-F5344CB8AC3E}">
        <p14:creationId xmlns:p14="http://schemas.microsoft.com/office/powerpoint/2010/main" val="3370677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alpha val="0"/>
          </a:srgbClr>
        </a:solidFill>
        <a:effectLst/>
      </p:bgPr>
    </p:bg>
    <p:spTree>
      <p:nvGrpSpPr>
        <p:cNvPr id="1" name=""/>
        <p:cNvGrpSpPr/>
        <p:nvPr/>
      </p:nvGrpSpPr>
      <p:grpSpPr>
        <a:xfrm>
          <a:off x="0" y="0"/>
          <a:ext cx="0" cy="0"/>
          <a:chOff x="0" y="0"/>
          <a:chExt cx="0" cy="0"/>
        </a:xfrm>
      </p:grpSpPr>
      <p:pic>
        <p:nvPicPr>
          <p:cNvPr id="1026" name="Picture 6">
            <a:extLst>
              <a:ext uri="{FF2B5EF4-FFF2-40B4-BE49-F238E27FC236}">
                <a16:creationId xmlns:a16="http://schemas.microsoft.com/office/drawing/2014/main" id="{AF118C92-42B9-4945-BF77-CBFBF7223BA9}"/>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150813"/>
            <a:ext cx="12395200" cy="705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a:extLst>
              <a:ext uri="{FF2B5EF4-FFF2-40B4-BE49-F238E27FC236}">
                <a16:creationId xmlns:a16="http://schemas.microsoft.com/office/drawing/2014/main" id="{5236363E-6664-47BB-BE9D-9278593CB9B4}"/>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endParaRPr lang="en-US" altLang="en-US"/>
          </a:p>
        </p:txBody>
      </p:sp>
      <p:sp>
        <p:nvSpPr>
          <p:cNvPr id="1028" name="Text Placeholder 2">
            <a:extLst>
              <a:ext uri="{FF2B5EF4-FFF2-40B4-BE49-F238E27FC236}">
                <a16:creationId xmlns:a16="http://schemas.microsoft.com/office/drawing/2014/main" id="{2C0C249F-BF8F-4390-97D1-1A5A1F519798}"/>
              </a:ext>
            </a:extLst>
          </p:cNvPr>
          <p:cNvSpPr>
            <a:spLocks noGrp="1"/>
          </p:cNvSpPr>
          <p:nvPr>
            <p:ph type="body" idx="1"/>
          </p:nvPr>
        </p:nvSpPr>
        <p:spPr bwMode="auto">
          <a:xfrm>
            <a:off x="609600" y="1600200"/>
            <a:ext cx="109728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sp>
        <p:nvSpPr>
          <p:cNvPr id="4" name="Date Placeholder 3">
            <a:extLst>
              <a:ext uri="{FF2B5EF4-FFF2-40B4-BE49-F238E27FC236}">
                <a16:creationId xmlns:a16="http://schemas.microsoft.com/office/drawing/2014/main" id="{7B762DB0-8669-4C5E-89EC-530666359C2F}"/>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F3A786C-FDE7-47C0-9F78-C531B1D945E7}" type="datetime1">
              <a:rPr lang="en-US"/>
              <a:pPr>
                <a:defRPr/>
              </a:pPr>
              <a:t>3/12/2021</a:t>
            </a:fld>
            <a:endParaRPr lang="en-US"/>
          </a:p>
        </p:txBody>
      </p:sp>
      <p:sp>
        <p:nvSpPr>
          <p:cNvPr id="5" name="Footer Placeholder 4">
            <a:extLst>
              <a:ext uri="{FF2B5EF4-FFF2-40B4-BE49-F238E27FC236}">
                <a16:creationId xmlns:a16="http://schemas.microsoft.com/office/drawing/2014/main" id="{DCDE1FDB-C6ED-460C-9457-BB6E427729D2}"/>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A96F175B-BE52-4E62-92DC-C554BC3FECB5}"/>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BAE4AC51-53A5-4874-B364-853D8A81EB09}" type="slidenum">
              <a:rPr lang="en-US" altLang="en-US"/>
              <a:pPr>
                <a:defRPr/>
              </a:pPr>
              <a:t>‹#›</a:t>
            </a:fld>
            <a:endParaRPr lang="en-US" altLang="en-US"/>
          </a:p>
        </p:txBody>
      </p:sp>
    </p:spTree>
    <p:extLst>
      <p:ext uri="{BB962C8B-B14F-4D97-AF65-F5344CB8AC3E}">
        <p14:creationId xmlns:p14="http://schemas.microsoft.com/office/powerpoint/2010/main" val="2146677659"/>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sldNum="0" hdr="0" ftr="0" dt="0"/>
  <p:txStyles>
    <p:titleStyle>
      <a:lvl1pPr algn="l" defTabSz="457200" rtl="0" eaLnBrk="0" fontAlgn="base" hangingPunct="0">
        <a:spcBef>
          <a:spcPct val="0"/>
        </a:spcBef>
        <a:spcAft>
          <a:spcPct val="0"/>
        </a:spcAft>
        <a:defRPr sz="4000" kern="1200">
          <a:solidFill>
            <a:schemeClr val="tx1"/>
          </a:solidFill>
          <a:latin typeface="+mj-lt"/>
          <a:ea typeface="+mj-ea"/>
          <a:cs typeface="+mj-cs"/>
        </a:defRPr>
      </a:lvl1pPr>
      <a:lvl2pPr algn="l" defTabSz="457200" rtl="0" eaLnBrk="0" fontAlgn="base" hangingPunct="0">
        <a:spcBef>
          <a:spcPct val="0"/>
        </a:spcBef>
        <a:spcAft>
          <a:spcPct val="0"/>
        </a:spcAft>
        <a:defRPr sz="4000">
          <a:solidFill>
            <a:schemeClr val="tx1"/>
          </a:solidFill>
          <a:latin typeface="Calibri" pitchFamily="34" charset="0"/>
        </a:defRPr>
      </a:lvl2pPr>
      <a:lvl3pPr algn="l" defTabSz="457200" rtl="0" eaLnBrk="0" fontAlgn="base" hangingPunct="0">
        <a:spcBef>
          <a:spcPct val="0"/>
        </a:spcBef>
        <a:spcAft>
          <a:spcPct val="0"/>
        </a:spcAft>
        <a:defRPr sz="4000">
          <a:solidFill>
            <a:schemeClr val="tx1"/>
          </a:solidFill>
          <a:latin typeface="Calibri" pitchFamily="34" charset="0"/>
        </a:defRPr>
      </a:lvl3pPr>
      <a:lvl4pPr algn="l" defTabSz="457200" rtl="0" eaLnBrk="0" fontAlgn="base" hangingPunct="0">
        <a:spcBef>
          <a:spcPct val="0"/>
        </a:spcBef>
        <a:spcAft>
          <a:spcPct val="0"/>
        </a:spcAft>
        <a:defRPr sz="4000">
          <a:solidFill>
            <a:schemeClr val="tx1"/>
          </a:solidFill>
          <a:latin typeface="Calibri" pitchFamily="34" charset="0"/>
        </a:defRPr>
      </a:lvl4pPr>
      <a:lvl5pPr algn="l" defTabSz="457200" rtl="0" eaLnBrk="0" fontAlgn="base" hangingPunct="0">
        <a:spcBef>
          <a:spcPct val="0"/>
        </a:spcBef>
        <a:spcAft>
          <a:spcPct val="0"/>
        </a:spcAft>
        <a:defRPr sz="4000">
          <a:solidFill>
            <a:schemeClr val="tx1"/>
          </a:solidFill>
          <a:latin typeface="Calibri" pitchFamily="34" charset="0"/>
        </a:defRPr>
      </a:lvl5pPr>
      <a:lvl6pPr marL="457200" algn="l" defTabSz="457200" rtl="0" fontAlgn="base">
        <a:spcBef>
          <a:spcPct val="0"/>
        </a:spcBef>
        <a:spcAft>
          <a:spcPct val="0"/>
        </a:spcAft>
        <a:defRPr sz="4000">
          <a:solidFill>
            <a:schemeClr val="tx1"/>
          </a:solidFill>
          <a:latin typeface="Calibri" pitchFamily="34" charset="0"/>
        </a:defRPr>
      </a:lvl6pPr>
      <a:lvl7pPr marL="914400" algn="l" defTabSz="457200" rtl="0" fontAlgn="base">
        <a:spcBef>
          <a:spcPct val="0"/>
        </a:spcBef>
        <a:spcAft>
          <a:spcPct val="0"/>
        </a:spcAft>
        <a:defRPr sz="4000">
          <a:solidFill>
            <a:schemeClr val="tx1"/>
          </a:solidFill>
          <a:latin typeface="Calibri" pitchFamily="34" charset="0"/>
        </a:defRPr>
      </a:lvl7pPr>
      <a:lvl8pPr marL="1371600" algn="l" defTabSz="457200" rtl="0" fontAlgn="base">
        <a:spcBef>
          <a:spcPct val="0"/>
        </a:spcBef>
        <a:spcAft>
          <a:spcPct val="0"/>
        </a:spcAft>
        <a:defRPr sz="4000">
          <a:solidFill>
            <a:schemeClr val="tx1"/>
          </a:solidFill>
          <a:latin typeface="Calibri" pitchFamily="34" charset="0"/>
        </a:defRPr>
      </a:lvl8pPr>
      <a:lvl9pPr marL="1828800" algn="l" defTabSz="457200" rtl="0" fontAlgn="base">
        <a:spcBef>
          <a:spcPct val="0"/>
        </a:spcBef>
        <a:spcAft>
          <a:spcPct val="0"/>
        </a:spcAft>
        <a:defRPr sz="40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SharonS@dalrrd.gov.za" TargetMode="External"/><Relationship Id="rId2" Type="http://schemas.openxmlformats.org/officeDocument/2006/relationships/hyperlink" Target="mailto:RomonaN@dalrrd.gov.za" TargetMode="External"/><Relationship Id="rId1" Type="http://schemas.openxmlformats.org/officeDocument/2006/relationships/slideLayout" Target="../slideLayouts/slideLayout2.xml"/><Relationship Id="rId4" Type="http://schemas.openxmlformats.org/officeDocument/2006/relationships/hyperlink" Target="mailto:DonniaO@Dalrrd.gov.za"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dalrrd.gov.za/vetweb/Legislation/Animal%20Diseases%20Act%20MAIN.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dalrrd.gov.za/vetweb/Legislation/Meat%20safety/Act-Meat%20Safetyx.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VetPermits@Dalrrd.gov.za" TargetMode="External"/><Relationship Id="rId2" Type="http://schemas.openxmlformats.org/officeDocument/2006/relationships/hyperlink" Target="https://www.dalrrd.gov.za/Branches/Agricultural-Production-Health-Food-Safety/Animal-Health/importexport/form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3" name="Picture 2">
            <a:extLst>
              <a:ext uri="{FF2B5EF4-FFF2-40B4-BE49-F238E27FC236}">
                <a16:creationId xmlns:a16="http://schemas.microsoft.com/office/drawing/2014/main" id="{589CD31D-4F37-4546-BE94-4A143A22D3E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759825" y="6021389"/>
            <a:ext cx="8128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BAD00B90-FEB2-400E-8E46-398004778651}"/>
              </a:ext>
            </a:extLst>
          </p:cNvPr>
          <p:cNvSpPr/>
          <p:nvPr/>
        </p:nvSpPr>
        <p:spPr>
          <a:xfrm>
            <a:off x="2082800" y="377160"/>
            <a:ext cx="8585200" cy="1323439"/>
          </a:xfrm>
          <a:prstGeom prst="rect">
            <a:avLst/>
          </a:prstGeom>
        </p:spPr>
        <p:txBody>
          <a:bodyPr>
            <a:spAutoFit/>
          </a:bodyPr>
          <a:lstStyle/>
          <a:p>
            <a:pPr algn="ctr" defTabSz="995363" eaLnBrk="0" fontAlgn="base" hangingPunct="0">
              <a:spcBef>
                <a:spcPct val="0"/>
              </a:spcBef>
              <a:spcAft>
                <a:spcPct val="0"/>
              </a:spcAft>
              <a:tabLst>
                <a:tab pos="714375" algn="l"/>
              </a:tabLst>
              <a:defRPr/>
            </a:pPr>
            <a:endParaRPr lang="en-US" sz="2800" b="1" dirty="0">
              <a:solidFill>
                <a:srgbClr val="99FF99">
                  <a:lumMod val="25000"/>
                </a:srgbClr>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endParaRPr>
          </a:p>
          <a:p>
            <a:pPr algn="ctr" defTabSz="995363" eaLnBrk="0" fontAlgn="base" hangingPunct="0">
              <a:spcBef>
                <a:spcPct val="0"/>
              </a:spcBef>
              <a:spcAft>
                <a:spcPct val="0"/>
              </a:spcAft>
              <a:tabLst>
                <a:tab pos="714375" algn="l"/>
              </a:tabLst>
              <a:defRPr/>
            </a:pPr>
            <a:endParaRPr lang="en-US" sz="3200" b="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defTabSz="995363" eaLnBrk="0" fontAlgn="base" hangingPunct="0">
              <a:spcBef>
                <a:spcPct val="0"/>
              </a:spcBef>
              <a:spcAft>
                <a:spcPct val="0"/>
              </a:spcAft>
              <a:tabLst>
                <a:tab pos="714375" algn="l"/>
              </a:tabLst>
              <a:defRPr/>
            </a:pPr>
            <a:r>
              <a:rPr lang="en-US" sz="2000" b="1" dirty="0">
                <a:solidFill>
                  <a:prstClr val="white"/>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 </a:t>
            </a:r>
          </a:p>
        </p:txBody>
      </p:sp>
      <p:sp>
        <p:nvSpPr>
          <p:cNvPr id="2" name="Rectangle 1"/>
          <p:cNvSpPr/>
          <p:nvPr/>
        </p:nvSpPr>
        <p:spPr>
          <a:xfrm>
            <a:off x="2082800" y="154047"/>
            <a:ext cx="8204200" cy="1077218"/>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ctr" defTabSz="913666"/>
            <a:endParaRPr lang="en-GB" sz="2400" b="1" cap="all" dirty="0">
              <a:solidFill>
                <a:srgbClr val="008000"/>
              </a:solidFill>
              <a:latin typeface="Calibri"/>
            </a:endParaRPr>
          </a:p>
          <a:p>
            <a:pPr algn="ctr" defTabSz="913666"/>
            <a:r>
              <a:rPr lang="en-GB" sz="2400" b="1" cap="all" dirty="0">
                <a:solidFill>
                  <a:srgbClr val="008000"/>
                </a:solidFill>
                <a:latin typeface="Calibri"/>
              </a:rPr>
              <a:t>National Sanitary and Phytosanitary Workshop</a:t>
            </a:r>
          </a:p>
          <a:p>
            <a:pPr algn="ctr" defTabSz="913666"/>
            <a:r>
              <a:rPr lang="en-GB" sz="1600" b="1" cap="all" dirty="0" smtClean="0">
                <a:solidFill>
                  <a:srgbClr val="008000"/>
                </a:solidFill>
                <a:latin typeface="Calibri"/>
              </a:rPr>
              <a:t>11 </a:t>
            </a:r>
            <a:r>
              <a:rPr lang="en-GB" sz="1600" b="1" cap="all" dirty="0">
                <a:solidFill>
                  <a:srgbClr val="008000"/>
                </a:solidFill>
                <a:latin typeface="Calibri"/>
              </a:rPr>
              <a:t>March 2021</a:t>
            </a:r>
          </a:p>
        </p:txBody>
      </p:sp>
      <p:sp>
        <p:nvSpPr>
          <p:cNvPr id="5" name="Title 4"/>
          <p:cNvSpPr>
            <a:spLocks noGrp="1"/>
          </p:cNvSpPr>
          <p:nvPr>
            <p:ph type="ctrTitle"/>
          </p:nvPr>
        </p:nvSpPr>
        <p:spPr>
          <a:xfrm>
            <a:off x="2082800" y="1973601"/>
            <a:ext cx="8204200" cy="1046443"/>
          </a:xfrm>
        </p:spPr>
        <p:style>
          <a:lnRef idx="2">
            <a:schemeClr val="accent3"/>
          </a:lnRef>
          <a:fillRef idx="1">
            <a:schemeClr val="lt1"/>
          </a:fillRef>
          <a:effectRef idx="0">
            <a:schemeClr val="accent3"/>
          </a:effectRef>
          <a:fontRef idx="minor">
            <a:schemeClr val="dk1"/>
          </a:fontRef>
        </p:style>
        <p:txBody>
          <a:bodyPr/>
          <a:lstStyle/>
          <a:p>
            <a:pPr algn="ctr"/>
            <a:r>
              <a:rPr lang="en-US" sz="2800" b="1" dirty="0">
                <a:solidFill>
                  <a:srgbClr val="008000"/>
                </a:solidFill>
              </a:rPr>
              <a:t>IMPORT PROCEDURES FOR </a:t>
            </a:r>
            <a:br>
              <a:rPr lang="en-US" sz="2800" b="1" dirty="0">
                <a:solidFill>
                  <a:srgbClr val="008000"/>
                </a:solidFill>
              </a:rPr>
            </a:br>
            <a:r>
              <a:rPr lang="en-US" sz="2800" b="1" dirty="0" smtClean="0">
                <a:solidFill>
                  <a:srgbClr val="008000"/>
                </a:solidFill>
              </a:rPr>
              <a:t>ANIMALS </a:t>
            </a:r>
            <a:r>
              <a:rPr lang="en-US" sz="2800" b="1" dirty="0">
                <a:solidFill>
                  <a:srgbClr val="008000"/>
                </a:solidFill>
              </a:rPr>
              <a:t>AND </a:t>
            </a:r>
            <a:r>
              <a:rPr lang="en-US" sz="2800" b="1" dirty="0" smtClean="0">
                <a:solidFill>
                  <a:srgbClr val="008000"/>
                </a:solidFill>
              </a:rPr>
              <a:t>ANIMAL </a:t>
            </a:r>
            <a:r>
              <a:rPr lang="en-US" sz="2800" b="1" dirty="0">
                <a:solidFill>
                  <a:srgbClr val="008000"/>
                </a:solidFill>
              </a:rPr>
              <a:t>PRODUCTS </a:t>
            </a:r>
            <a:endParaRPr lang="en-US" sz="2800" dirty="0">
              <a:solidFill>
                <a:srgbClr val="008000"/>
              </a:solidFill>
            </a:endParaRPr>
          </a:p>
        </p:txBody>
      </p:sp>
      <p:sp>
        <p:nvSpPr>
          <p:cNvPr id="4" name="Subtitle 3"/>
          <p:cNvSpPr>
            <a:spLocks noGrp="1"/>
          </p:cNvSpPr>
          <p:nvPr>
            <p:ph type="subTitle" idx="1"/>
          </p:nvPr>
        </p:nvSpPr>
        <p:spPr>
          <a:xfrm>
            <a:off x="2082800" y="3886200"/>
            <a:ext cx="8204200" cy="1219200"/>
          </a:xfrm>
        </p:spPr>
        <p:style>
          <a:lnRef idx="0">
            <a:schemeClr val="accent3"/>
          </a:lnRef>
          <a:fillRef idx="3">
            <a:schemeClr val="accent3"/>
          </a:fillRef>
          <a:effectRef idx="3">
            <a:schemeClr val="accent3"/>
          </a:effectRef>
          <a:fontRef idx="minor">
            <a:schemeClr val="lt1"/>
          </a:fontRef>
        </p:style>
        <p:txBody>
          <a:bodyPr/>
          <a:lstStyle/>
          <a:p>
            <a:r>
              <a:rPr lang="en-US" sz="2000" b="1" dirty="0">
                <a:solidFill>
                  <a:srgbClr val="008000"/>
                </a:solidFill>
              </a:rPr>
              <a:t>PRESENTED BY: MS NOKUTHULA  CELE</a:t>
            </a:r>
          </a:p>
          <a:p>
            <a:r>
              <a:rPr lang="en-US" sz="2000" b="1" dirty="0">
                <a:solidFill>
                  <a:srgbClr val="008000"/>
                </a:solidFill>
              </a:rPr>
              <a:t>DEPUTY DIRECTOR: REGULATORY SERVICE DESK</a:t>
            </a:r>
          </a:p>
          <a:p>
            <a:r>
              <a:rPr lang="en-US" sz="2000" b="1" dirty="0">
                <a:solidFill>
                  <a:srgbClr val="008000"/>
                </a:solidFill>
              </a:rPr>
              <a:t>DIRECTORATE: FOOD IMPORT AND EXPORT STANDARDS</a:t>
            </a:r>
          </a:p>
        </p:txBody>
      </p:sp>
    </p:spTree>
    <p:extLst>
      <p:ext uri="{BB962C8B-B14F-4D97-AF65-F5344CB8AC3E}">
        <p14:creationId xmlns:p14="http://schemas.microsoft.com/office/powerpoint/2010/main" val="737718882"/>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9462"/>
            <a:ext cx="10972800" cy="712914"/>
          </a:xfrm>
        </p:spPr>
        <p:style>
          <a:lnRef idx="2">
            <a:schemeClr val="accent3"/>
          </a:lnRef>
          <a:fillRef idx="1">
            <a:schemeClr val="lt1"/>
          </a:fillRef>
          <a:effectRef idx="0">
            <a:schemeClr val="accent3"/>
          </a:effectRef>
          <a:fontRef idx="minor">
            <a:schemeClr val="dk1"/>
          </a:fontRef>
        </p:style>
        <p:txBody>
          <a:bodyPr/>
          <a:lstStyle/>
          <a:p>
            <a:r>
              <a:rPr lang="en-US" altLang="en-US" sz="2400" b="1" cap="all" dirty="0">
                <a:solidFill>
                  <a:srgbClr val="008000"/>
                </a:solidFill>
              </a:rPr>
              <a:t>Importation of animals and animal products </a:t>
            </a:r>
            <a:endParaRPr lang="en-US" b="1" dirty="0">
              <a:solidFill>
                <a:srgbClr val="008000"/>
              </a:solidFill>
            </a:endParaRPr>
          </a:p>
        </p:txBody>
      </p:sp>
      <p:sp>
        <p:nvSpPr>
          <p:cNvPr id="5" name="Rectangle 4"/>
          <p:cNvSpPr/>
          <p:nvPr/>
        </p:nvSpPr>
        <p:spPr>
          <a:xfrm>
            <a:off x="999744" y="1126343"/>
            <a:ext cx="5120640" cy="4201150"/>
          </a:xfrm>
          <a:prstGeom prst="rect">
            <a:avLst/>
          </a:prstGeom>
        </p:spPr>
        <p:txBody>
          <a:bodyPr wrap="square">
            <a:spAutoFit/>
          </a:bodyPr>
          <a:lstStyle/>
          <a:p>
            <a:pPr marL="285750" lvl="0" indent="-285750" algn="just">
              <a:lnSpc>
                <a:spcPct val="150000"/>
              </a:lnSpc>
              <a:buFont typeface="Arial" panose="020B0604020202020204" pitchFamily="34" charset="0"/>
              <a:buChar char="•"/>
            </a:pPr>
            <a:r>
              <a:rPr lang="en-US" altLang="en-US" sz="2000" dirty="0" smtClean="0">
                <a:latin typeface="Calibri" panose="020F0502020204030204" pitchFamily="34" charset="0"/>
              </a:rPr>
              <a:t>Veterinary </a:t>
            </a:r>
            <a:r>
              <a:rPr lang="en-US" altLang="en-US" sz="2000" dirty="0">
                <a:latin typeface="Calibri" panose="020F0502020204030204" pitchFamily="34" charset="0"/>
              </a:rPr>
              <a:t>import permits are usually issued within 5 to 10 working days  provided that an agreed upon Veterinary Import permit (VIP) and Veterinary Health Certificate (VHC) </a:t>
            </a:r>
            <a:r>
              <a:rPr lang="en-US" altLang="en-US" sz="2000" dirty="0" smtClean="0">
                <a:latin typeface="Calibri" panose="020F0502020204030204" pitchFamily="34" charset="0"/>
              </a:rPr>
              <a:t>are </a:t>
            </a:r>
            <a:r>
              <a:rPr lang="en-US" altLang="en-US" sz="2000" dirty="0">
                <a:latin typeface="Calibri" panose="020F0502020204030204" pitchFamily="34" charset="0"/>
              </a:rPr>
              <a:t>in place with the exporting </a:t>
            </a:r>
            <a:r>
              <a:rPr lang="en-US" altLang="en-US" sz="2000" dirty="0" smtClean="0">
                <a:latin typeface="Calibri" panose="020F0502020204030204" pitchFamily="34" charset="0"/>
              </a:rPr>
              <a:t>country / country of origin.</a:t>
            </a:r>
            <a:endParaRPr lang="en-US" altLang="en-US" sz="2000" dirty="0">
              <a:latin typeface="Calibri" panose="020F0502020204030204" pitchFamily="34" charset="0"/>
            </a:endParaRPr>
          </a:p>
          <a:p>
            <a:pPr marL="285750" lvl="0" indent="-285750" algn="just">
              <a:lnSpc>
                <a:spcPct val="150000"/>
              </a:lnSpc>
              <a:buFont typeface="Arial" panose="020B0604020202020204" pitchFamily="34" charset="0"/>
              <a:buChar char="•"/>
            </a:pPr>
            <a:r>
              <a:rPr lang="en-US" altLang="en-US" sz="2000" dirty="0">
                <a:latin typeface="Calibri" panose="020F0502020204030204" pitchFamily="34" charset="0"/>
              </a:rPr>
              <a:t>If </a:t>
            </a:r>
            <a:r>
              <a:rPr lang="en-US" altLang="en-US" sz="2000" dirty="0" smtClean="0">
                <a:latin typeface="Calibri" panose="020F0502020204030204" pitchFamily="34" charset="0"/>
              </a:rPr>
              <a:t>there is no </a:t>
            </a:r>
            <a:r>
              <a:rPr lang="en-US" altLang="en-US" sz="2000" dirty="0">
                <a:latin typeface="Calibri" panose="020F0502020204030204" pitchFamily="34" charset="0"/>
              </a:rPr>
              <a:t>agreed upon VIP and VHC </a:t>
            </a:r>
            <a:r>
              <a:rPr lang="en-US" altLang="en-US" sz="2000" dirty="0" smtClean="0">
                <a:latin typeface="Calibri" panose="020F0502020204030204" pitchFamily="34" charset="0"/>
              </a:rPr>
              <a:t>the </a:t>
            </a:r>
            <a:r>
              <a:rPr lang="en-US" altLang="en-US" sz="2000" dirty="0">
                <a:latin typeface="Calibri" panose="020F0502020204030204" pitchFamily="34" charset="0"/>
              </a:rPr>
              <a:t>process can and will take longer.</a:t>
            </a:r>
          </a:p>
          <a:p>
            <a:pPr marL="285750" lvl="0" indent="-285750" algn="just">
              <a:lnSpc>
                <a:spcPct val="150000"/>
              </a:lnSpc>
              <a:buFont typeface="Arial" panose="020B0604020202020204" pitchFamily="34" charset="0"/>
              <a:buChar char="•"/>
            </a:pPr>
            <a:endParaRPr lang="en-US" altLang="en-US" dirty="0">
              <a:solidFill>
                <a:prstClr val="black"/>
              </a:solidFill>
              <a:latin typeface="Calibri" panose="020F0502020204030204" pitchFamily="34" charset="0"/>
            </a:endParaRPr>
          </a:p>
        </p:txBody>
      </p:sp>
      <p:pic>
        <p:nvPicPr>
          <p:cNvPr id="6" name="Picture 5"/>
          <p:cNvPicPr>
            <a:picLocks noChangeAspect="1"/>
          </p:cNvPicPr>
          <p:nvPr/>
        </p:nvPicPr>
        <p:blipFill>
          <a:blip r:embed="rId2"/>
          <a:stretch>
            <a:fillRect/>
          </a:stretch>
        </p:blipFill>
        <p:spPr>
          <a:xfrm>
            <a:off x="7156704" y="784335"/>
            <a:ext cx="4425695" cy="4756368"/>
          </a:xfrm>
          <a:prstGeom prst="rect">
            <a:avLst/>
          </a:prstGeom>
        </p:spPr>
      </p:pic>
    </p:spTree>
    <p:extLst>
      <p:ext uri="{BB962C8B-B14F-4D97-AF65-F5344CB8AC3E}">
        <p14:creationId xmlns:p14="http://schemas.microsoft.com/office/powerpoint/2010/main" val="3570167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042416"/>
            <a:ext cx="10972800" cy="4315968"/>
          </a:xfrm>
        </p:spPr>
        <p:txBody>
          <a:bodyPr/>
          <a:lstStyle/>
          <a:p>
            <a:pPr marL="0" indent="0" algn="just">
              <a:buNone/>
              <a:defRPr/>
            </a:pPr>
            <a:r>
              <a:rPr lang="en-US" altLang="en-US" sz="2400" u="sng" dirty="0">
                <a:solidFill>
                  <a:prstClr val="black"/>
                </a:solidFill>
                <a:latin typeface="Calibri" panose="020F0502020204030204" pitchFamily="34" charset="0"/>
              </a:rPr>
              <a:t>Application form and </a:t>
            </a:r>
            <a:r>
              <a:rPr lang="en-US" altLang="en-US" sz="2400" u="sng" dirty="0" smtClean="0">
                <a:solidFill>
                  <a:prstClr val="black"/>
                </a:solidFill>
                <a:latin typeface="Calibri" panose="020F0502020204030204" pitchFamily="34" charset="0"/>
              </a:rPr>
              <a:t>tariffs continued</a:t>
            </a:r>
          </a:p>
          <a:p>
            <a:pPr marL="0" indent="0" algn="just">
              <a:buNone/>
              <a:defRPr/>
            </a:pPr>
            <a:endParaRPr lang="en-US" altLang="en-US" sz="2400" u="sng" dirty="0">
              <a:solidFill>
                <a:prstClr val="black"/>
              </a:solidFill>
              <a:latin typeface="Calibri" panose="020F0502020204030204" pitchFamily="34" charset="0"/>
            </a:endParaRPr>
          </a:p>
          <a:p>
            <a:pPr algn="just">
              <a:defRPr/>
            </a:pPr>
            <a:r>
              <a:rPr lang="en-US" sz="2400" dirty="0" smtClean="0">
                <a:latin typeface="Calibri" panose="020F0502020204030204" pitchFamily="34" charset="0"/>
              </a:rPr>
              <a:t>Applications </a:t>
            </a:r>
            <a:r>
              <a:rPr lang="en-US" sz="2400" dirty="0">
                <a:latin typeface="Calibri" panose="020F0502020204030204" pitchFamily="34" charset="0"/>
              </a:rPr>
              <a:t>is NOT lodged if the correct proof of payment is </a:t>
            </a:r>
            <a:r>
              <a:rPr lang="en-US" sz="2400" dirty="0" smtClean="0">
                <a:latin typeface="Calibri" panose="020F0502020204030204" pitchFamily="34" charset="0"/>
              </a:rPr>
              <a:t>not received </a:t>
            </a:r>
            <a:r>
              <a:rPr lang="en-US" sz="2400" b="1" dirty="0">
                <a:latin typeface="Calibri" panose="020F0502020204030204" pitchFamily="34" charset="0"/>
              </a:rPr>
              <a:t>with</a:t>
            </a:r>
            <a:r>
              <a:rPr lang="en-US" sz="2400" dirty="0">
                <a:latin typeface="Calibri" panose="020F0502020204030204" pitchFamily="34" charset="0"/>
              </a:rPr>
              <a:t> the application form</a:t>
            </a:r>
            <a:r>
              <a:rPr lang="en-US" sz="2400" dirty="0" smtClean="0">
                <a:latin typeface="Calibri" panose="020F0502020204030204" pitchFamily="34" charset="0"/>
              </a:rPr>
              <a:t>.</a:t>
            </a:r>
            <a:endParaRPr lang="en-US" sz="2400" dirty="0">
              <a:latin typeface="Calibri" panose="020F0502020204030204" pitchFamily="34" charset="0"/>
            </a:endParaRPr>
          </a:p>
          <a:p>
            <a:pPr algn="just">
              <a:defRPr/>
            </a:pPr>
            <a:endParaRPr lang="en-US" sz="2400" dirty="0">
              <a:latin typeface="Calibri" panose="020F0502020204030204" pitchFamily="34" charset="0"/>
            </a:endParaRPr>
          </a:p>
          <a:p>
            <a:pPr algn="just">
              <a:defRPr/>
            </a:pPr>
            <a:r>
              <a:rPr lang="en-US" sz="2400" dirty="0">
                <a:latin typeface="Calibri" panose="020F0502020204030204" pitchFamily="34" charset="0"/>
              </a:rPr>
              <a:t>Normal post is conducted  free of charge, the permit office does not offer a courier service, </a:t>
            </a:r>
            <a:r>
              <a:rPr lang="en-US" sz="2400" b="1" dirty="0">
                <a:latin typeface="Calibri" panose="020F0502020204030204" pitchFamily="34" charset="0"/>
              </a:rPr>
              <a:t>clients must arrange for own courier. </a:t>
            </a:r>
          </a:p>
          <a:p>
            <a:pPr algn="just">
              <a:defRPr/>
            </a:pPr>
            <a:endParaRPr lang="en-US" sz="2400" b="1" dirty="0">
              <a:latin typeface="Calibri" panose="020F0502020204030204" pitchFamily="34" charset="0"/>
            </a:endParaRPr>
          </a:p>
          <a:p>
            <a:pPr algn="just">
              <a:defRPr/>
            </a:pPr>
            <a:r>
              <a:rPr lang="en-US" sz="2400" dirty="0">
                <a:latin typeface="Calibri" panose="020F0502020204030204" pitchFamily="34" charset="0"/>
              </a:rPr>
              <a:t>In cases where applying as an agent please make sure that you make the transfer/deposit in that’s person’s  name or company’s name.</a:t>
            </a:r>
          </a:p>
          <a:p>
            <a:endParaRPr lang="en-US" dirty="0"/>
          </a:p>
        </p:txBody>
      </p:sp>
      <p:sp>
        <p:nvSpPr>
          <p:cNvPr id="4" name="Title 1"/>
          <p:cNvSpPr>
            <a:spLocks noGrp="1"/>
          </p:cNvSpPr>
          <p:nvPr>
            <p:ph type="title"/>
          </p:nvPr>
        </p:nvSpPr>
        <p:spPr>
          <a:xfrm>
            <a:off x="609600" y="274638"/>
            <a:ext cx="10972800" cy="575754"/>
          </a:xfrm>
        </p:spPr>
        <p:style>
          <a:lnRef idx="2">
            <a:schemeClr val="accent3"/>
          </a:lnRef>
          <a:fillRef idx="1">
            <a:schemeClr val="lt1"/>
          </a:fillRef>
          <a:effectRef idx="0">
            <a:schemeClr val="accent3"/>
          </a:effectRef>
          <a:fontRef idx="minor">
            <a:schemeClr val="dk1"/>
          </a:fontRef>
        </p:style>
        <p:txBody>
          <a:bodyPr/>
          <a:lstStyle/>
          <a:p>
            <a:r>
              <a:rPr lang="en-US" altLang="en-US" sz="2400" b="1" cap="all" dirty="0">
                <a:solidFill>
                  <a:srgbClr val="008000"/>
                </a:solidFill>
              </a:rPr>
              <a:t>Importation of animals and animal products </a:t>
            </a:r>
            <a:endParaRPr lang="en-US" b="1" dirty="0">
              <a:solidFill>
                <a:srgbClr val="008000"/>
              </a:solidFill>
            </a:endParaRPr>
          </a:p>
        </p:txBody>
      </p:sp>
    </p:spTree>
    <p:extLst>
      <p:ext uri="{BB962C8B-B14F-4D97-AF65-F5344CB8AC3E}">
        <p14:creationId xmlns:p14="http://schemas.microsoft.com/office/powerpoint/2010/main" val="7920342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33856"/>
            <a:ext cx="10972800" cy="2895600"/>
          </a:xfrm>
        </p:spPr>
        <p:txBody>
          <a:bodyPr/>
          <a:lstStyle/>
          <a:p>
            <a:pPr marL="0" indent="0">
              <a:lnSpc>
                <a:spcPct val="150000"/>
              </a:lnSpc>
              <a:spcBef>
                <a:spcPct val="0"/>
              </a:spcBef>
              <a:buNone/>
              <a:defRPr/>
            </a:pPr>
            <a:r>
              <a:rPr lang="en-US" altLang="en-US" sz="2400" u="sng" dirty="0" smtClean="0">
                <a:cs typeface="Arial" charset="0"/>
              </a:rPr>
              <a:t>Port of Entry Procedures</a:t>
            </a:r>
          </a:p>
          <a:p>
            <a:pPr marL="0" indent="0">
              <a:lnSpc>
                <a:spcPct val="150000"/>
              </a:lnSpc>
              <a:spcBef>
                <a:spcPct val="0"/>
              </a:spcBef>
              <a:buNone/>
              <a:defRPr/>
            </a:pPr>
            <a:endParaRPr lang="en-US" altLang="en-US" sz="2400" u="sng" dirty="0">
              <a:cs typeface="Arial" charset="0"/>
            </a:endParaRPr>
          </a:p>
          <a:p>
            <a:pPr marL="259175" indent="-259175">
              <a:lnSpc>
                <a:spcPct val="150000"/>
              </a:lnSpc>
              <a:spcBef>
                <a:spcPct val="0"/>
              </a:spcBef>
              <a:buFont typeface="Wingdings" pitchFamily="2" charset="2"/>
              <a:buChar char="Ø"/>
              <a:defRPr/>
            </a:pPr>
            <a:r>
              <a:rPr lang="en-US" altLang="en-US" sz="2400" dirty="0">
                <a:cs typeface="Arial" charset="0"/>
              </a:rPr>
              <a:t>Original Veterinary Import Permit (VIP)</a:t>
            </a:r>
          </a:p>
          <a:p>
            <a:pPr marL="259175" indent="-259175">
              <a:lnSpc>
                <a:spcPct val="150000"/>
              </a:lnSpc>
              <a:spcBef>
                <a:spcPct val="0"/>
              </a:spcBef>
              <a:buFont typeface="Wingdings" pitchFamily="2" charset="2"/>
              <a:buChar char="Ø"/>
              <a:defRPr/>
            </a:pPr>
            <a:r>
              <a:rPr lang="en-US" altLang="en-US" sz="2400" dirty="0">
                <a:cs typeface="Arial" charset="0"/>
              </a:rPr>
              <a:t>Original Veterinary Health Certificate (VHC)</a:t>
            </a:r>
          </a:p>
          <a:p>
            <a:pPr marL="259175" indent="-259175">
              <a:lnSpc>
                <a:spcPct val="150000"/>
              </a:lnSpc>
              <a:spcBef>
                <a:spcPct val="0"/>
              </a:spcBef>
              <a:buFont typeface="Wingdings" pitchFamily="2" charset="2"/>
              <a:buChar char="Ø"/>
              <a:defRPr/>
            </a:pPr>
            <a:r>
              <a:rPr lang="en-US" altLang="en-US" sz="2400" dirty="0">
                <a:cs typeface="Arial" charset="0"/>
              </a:rPr>
              <a:t>Any other documentation specified e.g.: Rabies Vaccination Certificate, Blood Test Result etc…</a:t>
            </a:r>
            <a:endParaRPr lang="en-US" sz="2400" dirty="0"/>
          </a:p>
        </p:txBody>
      </p:sp>
      <p:sp>
        <p:nvSpPr>
          <p:cNvPr id="6" name="Title 1"/>
          <p:cNvSpPr>
            <a:spLocks noGrp="1"/>
          </p:cNvSpPr>
          <p:nvPr>
            <p:ph type="title"/>
          </p:nvPr>
        </p:nvSpPr>
        <p:spPr>
          <a:xfrm>
            <a:off x="609600" y="274638"/>
            <a:ext cx="10972800" cy="658050"/>
          </a:xfrm>
        </p:spPr>
        <p:style>
          <a:lnRef idx="2">
            <a:schemeClr val="accent3"/>
          </a:lnRef>
          <a:fillRef idx="1">
            <a:schemeClr val="lt1"/>
          </a:fillRef>
          <a:effectRef idx="0">
            <a:schemeClr val="accent3"/>
          </a:effectRef>
          <a:fontRef idx="minor">
            <a:schemeClr val="dk1"/>
          </a:fontRef>
        </p:style>
        <p:txBody>
          <a:bodyPr/>
          <a:lstStyle/>
          <a:p>
            <a:r>
              <a:rPr lang="en-US" altLang="en-US" sz="2400" b="1" cap="all" dirty="0">
                <a:solidFill>
                  <a:srgbClr val="008000"/>
                </a:solidFill>
              </a:rPr>
              <a:t>Importation of animals and animal products </a:t>
            </a:r>
            <a:endParaRPr lang="en-US" sz="2400" b="1" dirty="0">
              <a:solidFill>
                <a:srgbClr val="008000"/>
              </a:solidFill>
            </a:endParaRPr>
          </a:p>
        </p:txBody>
      </p:sp>
    </p:spTree>
    <p:extLst>
      <p:ext uri="{BB962C8B-B14F-4D97-AF65-F5344CB8AC3E}">
        <p14:creationId xmlns:p14="http://schemas.microsoft.com/office/powerpoint/2010/main" val="36765766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511746"/>
          </a:xfrm>
        </p:spPr>
        <p:style>
          <a:lnRef idx="2">
            <a:schemeClr val="accent3"/>
          </a:lnRef>
          <a:fillRef idx="1">
            <a:schemeClr val="lt1"/>
          </a:fillRef>
          <a:effectRef idx="0">
            <a:schemeClr val="accent3"/>
          </a:effectRef>
          <a:fontRef idx="minor">
            <a:schemeClr val="dk1"/>
          </a:fontRef>
        </p:style>
        <p:txBody>
          <a:bodyPr/>
          <a:lstStyle/>
          <a:p>
            <a:r>
              <a:rPr lang="en-US" altLang="en-US" sz="2000" b="1" cap="all" dirty="0">
                <a:solidFill>
                  <a:srgbClr val="008000"/>
                </a:solidFill>
              </a:rPr>
              <a:t>In cases where quarantine of animals is required</a:t>
            </a:r>
            <a:endParaRPr lang="en-US" sz="2000" b="1" dirty="0">
              <a:solidFill>
                <a:srgbClr val="008000"/>
              </a:solidFill>
            </a:endParaRPr>
          </a:p>
        </p:txBody>
      </p:sp>
      <p:sp>
        <p:nvSpPr>
          <p:cNvPr id="3" name="Content Placeholder 2"/>
          <p:cNvSpPr>
            <a:spLocks noGrp="1"/>
          </p:cNvSpPr>
          <p:nvPr>
            <p:ph idx="1"/>
          </p:nvPr>
        </p:nvSpPr>
        <p:spPr>
          <a:xfrm>
            <a:off x="609600" y="941832"/>
            <a:ext cx="10972800" cy="4946904"/>
          </a:xfrm>
        </p:spPr>
        <p:txBody>
          <a:bodyPr/>
          <a:lstStyle/>
          <a:p>
            <a:pPr marL="0" indent="0">
              <a:lnSpc>
                <a:spcPct val="150000"/>
              </a:lnSpc>
              <a:spcBef>
                <a:spcPct val="0"/>
              </a:spcBef>
              <a:buNone/>
            </a:pPr>
            <a:r>
              <a:rPr lang="en-US" altLang="en-US" sz="2000" b="1" dirty="0"/>
              <a:t>The importer must contact the State Veterinarian at the port of entry on the following contacts </a:t>
            </a:r>
          </a:p>
          <a:p>
            <a:pPr marL="311010" indent="-311010" algn="just">
              <a:lnSpc>
                <a:spcPct val="115000"/>
              </a:lnSpc>
              <a:spcBef>
                <a:spcPts val="0"/>
              </a:spcBef>
              <a:spcAft>
                <a:spcPts val="0"/>
              </a:spcAft>
              <a:buFont typeface="Symbol" panose="05050102010706020507" pitchFamily="18" charset="2"/>
              <a:buChar char=""/>
              <a:tabLst>
                <a:tab pos="207340" algn="l"/>
              </a:tabLst>
            </a:pPr>
            <a:r>
              <a:rPr lang="en-GB" sz="2000" dirty="0" smtClean="0">
                <a:ea typeface="Times New Roman" panose="02020603050405020304" pitchFamily="18" charset="0"/>
              </a:rPr>
              <a:t>ORTIA  &amp; Quarantine    Tel  </a:t>
            </a:r>
            <a:r>
              <a:rPr lang="en-GB" sz="2000" dirty="0">
                <a:ea typeface="Times New Roman" panose="02020603050405020304" pitchFamily="18" charset="0"/>
              </a:rPr>
              <a:t>+27 11 </a:t>
            </a:r>
            <a:r>
              <a:rPr lang="en-GB" sz="2000" dirty="0" smtClean="0">
                <a:ea typeface="Times New Roman" panose="02020603050405020304" pitchFamily="18" charset="0"/>
              </a:rPr>
              <a:t>393 7983   Fax  </a:t>
            </a:r>
            <a:r>
              <a:rPr lang="en-GB" sz="2000" dirty="0">
                <a:ea typeface="Times New Roman" panose="02020603050405020304" pitchFamily="18" charset="0"/>
              </a:rPr>
              <a:t>+27 11 973 2828  </a:t>
            </a:r>
            <a:r>
              <a:rPr lang="en-GB" sz="2000" dirty="0" smtClean="0">
                <a:ea typeface="Times New Roman" panose="02020603050405020304" pitchFamily="18" charset="0"/>
              </a:rPr>
              <a:t>		       </a:t>
            </a:r>
            <a:r>
              <a:rPr lang="en-GB" sz="2000" u="sng" dirty="0" smtClean="0">
                <a:solidFill>
                  <a:srgbClr val="0563C1"/>
                </a:solidFill>
                <a:ea typeface="Times New Roman" panose="02020603050405020304" pitchFamily="18" charset="0"/>
                <a:hlinkClick r:id="rId2"/>
              </a:rPr>
              <a:t>RomonaN@dalrrd.gov.za</a:t>
            </a:r>
            <a:r>
              <a:rPr lang="en-GB" sz="2000" dirty="0" smtClean="0">
                <a:ea typeface="Times New Roman" panose="02020603050405020304" pitchFamily="18" charset="0"/>
              </a:rPr>
              <a:t> </a:t>
            </a:r>
            <a:endParaRPr lang="en-US" sz="2000" dirty="0">
              <a:ea typeface="Calibri" panose="020F0502020204030204" pitchFamily="34" charset="0"/>
            </a:endParaRPr>
          </a:p>
          <a:p>
            <a:pPr marL="311010" indent="-311010" algn="just">
              <a:lnSpc>
                <a:spcPct val="115000"/>
              </a:lnSpc>
              <a:spcBef>
                <a:spcPts val="0"/>
              </a:spcBef>
              <a:spcAft>
                <a:spcPts val="0"/>
              </a:spcAft>
              <a:buFont typeface="Symbol" panose="05050102010706020507" pitchFamily="18" charset="2"/>
              <a:buChar char=""/>
              <a:tabLst>
                <a:tab pos="207340" algn="l"/>
              </a:tabLst>
            </a:pPr>
            <a:r>
              <a:rPr lang="en-GB" sz="2000" dirty="0">
                <a:ea typeface="Times New Roman" panose="02020603050405020304" pitchFamily="18" charset="0"/>
              </a:rPr>
              <a:t>Durban                  </a:t>
            </a:r>
            <a:r>
              <a:rPr lang="en-GB" sz="2000" dirty="0" smtClean="0">
                <a:ea typeface="Times New Roman" panose="02020603050405020304" pitchFamily="18" charset="0"/>
              </a:rPr>
              <a:t>          Tel  </a:t>
            </a:r>
            <a:r>
              <a:rPr lang="en-GB" sz="2000" dirty="0">
                <a:ea typeface="Times New Roman" panose="02020603050405020304" pitchFamily="18" charset="0"/>
              </a:rPr>
              <a:t>+27 31 368 </a:t>
            </a:r>
            <a:r>
              <a:rPr lang="en-GB" sz="2000" dirty="0" smtClean="0">
                <a:ea typeface="Times New Roman" panose="02020603050405020304" pitchFamily="18" charset="0"/>
              </a:rPr>
              <a:t>8503        </a:t>
            </a:r>
            <a:r>
              <a:rPr lang="en-GB" sz="2000" dirty="0">
                <a:ea typeface="Times New Roman" panose="02020603050405020304" pitchFamily="18" charset="0"/>
              </a:rPr>
              <a:t>Fax  +27 31 368 8557   </a:t>
            </a:r>
            <a:r>
              <a:rPr lang="en-GB" sz="2000" dirty="0" smtClean="0">
                <a:ea typeface="Times New Roman" panose="02020603050405020304" pitchFamily="18" charset="0"/>
              </a:rPr>
              <a:t>	   </a:t>
            </a:r>
            <a:r>
              <a:rPr lang="en-GB" sz="2000" u="sng" dirty="0" smtClean="0">
                <a:solidFill>
                  <a:srgbClr val="0563C1"/>
                </a:solidFill>
                <a:ea typeface="Times New Roman" panose="02020603050405020304" pitchFamily="18" charset="0"/>
                <a:hlinkClick r:id="rId3"/>
              </a:rPr>
              <a:t>SharonS@dalrrd.gov.za</a:t>
            </a:r>
            <a:endParaRPr lang="en-US" sz="2000" dirty="0">
              <a:ea typeface="Calibri" panose="020F0502020204030204" pitchFamily="34" charset="0"/>
            </a:endParaRPr>
          </a:p>
          <a:p>
            <a:pPr marL="311010" indent="-311010">
              <a:lnSpc>
                <a:spcPct val="115000"/>
              </a:lnSpc>
              <a:spcBef>
                <a:spcPts val="0"/>
              </a:spcBef>
              <a:spcAft>
                <a:spcPts val="0"/>
              </a:spcAft>
              <a:buFont typeface="Symbol" panose="05050102010706020507" pitchFamily="18" charset="2"/>
              <a:buChar char=""/>
              <a:tabLst>
                <a:tab pos="207340" algn="l"/>
              </a:tabLst>
            </a:pPr>
            <a:r>
              <a:rPr lang="en-GB" sz="2000" dirty="0" smtClean="0">
                <a:ea typeface="Times New Roman" panose="02020603050405020304" pitchFamily="18" charset="0"/>
              </a:rPr>
              <a:t>CTIA &amp; Quarantine        Tel  </a:t>
            </a:r>
            <a:r>
              <a:rPr lang="en-GB" sz="2000" dirty="0">
                <a:ea typeface="Times New Roman" panose="02020603050405020304" pitchFamily="18" charset="0"/>
              </a:rPr>
              <a:t>+27 21 </a:t>
            </a:r>
            <a:r>
              <a:rPr lang="en-GB" sz="2000" dirty="0" smtClean="0">
                <a:ea typeface="Times New Roman" panose="02020603050405020304" pitchFamily="18" charset="0"/>
              </a:rPr>
              <a:t>526 3261</a:t>
            </a:r>
            <a:r>
              <a:rPr lang="en-GB" sz="2000" dirty="0">
                <a:ea typeface="Times New Roman" panose="02020603050405020304" pitchFamily="18" charset="0"/>
              </a:rPr>
              <a:t>	  </a:t>
            </a:r>
            <a:r>
              <a:rPr lang="en-GB" sz="2000" dirty="0" smtClean="0">
                <a:ea typeface="Times New Roman" panose="02020603050405020304" pitchFamily="18" charset="0"/>
              </a:rPr>
              <a:t>Fax  </a:t>
            </a:r>
            <a:r>
              <a:rPr lang="en-GB" sz="2000" dirty="0">
                <a:ea typeface="Times New Roman" panose="02020603050405020304" pitchFamily="18" charset="0"/>
              </a:rPr>
              <a:t>+27 </a:t>
            </a:r>
            <a:r>
              <a:rPr lang="en-US" sz="2000" dirty="0" smtClean="0">
                <a:ea typeface="Times New Roman" panose="02020603050405020304" pitchFamily="18" charset="0"/>
              </a:rPr>
              <a:t>21 </a:t>
            </a:r>
            <a:r>
              <a:rPr lang="en-US" sz="2000" dirty="0">
                <a:ea typeface="Times New Roman" panose="02020603050405020304" pitchFamily="18" charset="0"/>
              </a:rPr>
              <a:t>421 </a:t>
            </a:r>
            <a:r>
              <a:rPr lang="en-US" sz="2000" dirty="0" smtClean="0">
                <a:ea typeface="Times New Roman" panose="02020603050405020304" pitchFamily="18" charset="0"/>
              </a:rPr>
              <a:t>0270/1</a:t>
            </a:r>
            <a:r>
              <a:rPr lang="en-GB" sz="2000" dirty="0">
                <a:ea typeface="Times New Roman" panose="02020603050405020304" pitchFamily="18" charset="0"/>
              </a:rPr>
              <a:t>  </a:t>
            </a:r>
            <a:r>
              <a:rPr lang="en-GB" sz="2000" dirty="0" smtClean="0">
                <a:ea typeface="Times New Roman" panose="02020603050405020304" pitchFamily="18" charset="0"/>
              </a:rPr>
              <a:t>     </a:t>
            </a:r>
            <a:r>
              <a:rPr lang="en-GB" sz="2000" dirty="0" smtClean="0">
                <a:ea typeface="Times New Roman" panose="02020603050405020304" pitchFamily="18" charset="0"/>
                <a:hlinkClick r:id="rId4"/>
              </a:rPr>
              <a:t>DonniaO@Dalrrd.gov.za</a:t>
            </a:r>
            <a:endParaRPr lang="en-GB" sz="2000" dirty="0" smtClean="0">
              <a:ea typeface="Times New Roman" panose="02020603050405020304" pitchFamily="18" charset="0"/>
            </a:endParaRPr>
          </a:p>
          <a:p>
            <a:pPr marL="311010" indent="-311010">
              <a:lnSpc>
                <a:spcPct val="115000"/>
              </a:lnSpc>
              <a:spcBef>
                <a:spcPts val="0"/>
              </a:spcBef>
              <a:spcAft>
                <a:spcPts val="0"/>
              </a:spcAft>
              <a:buFont typeface="Symbol" panose="05050102010706020507" pitchFamily="18" charset="2"/>
              <a:buChar char=""/>
              <a:tabLst>
                <a:tab pos="207340" algn="l"/>
              </a:tabLst>
            </a:pPr>
            <a:endParaRPr lang="en-US" altLang="en-US" sz="2000" dirty="0"/>
          </a:p>
          <a:p>
            <a:pPr>
              <a:lnSpc>
                <a:spcPct val="150000"/>
              </a:lnSpc>
              <a:spcBef>
                <a:spcPct val="0"/>
              </a:spcBef>
              <a:buFont typeface="Wingdings" pitchFamily="2" charset="2"/>
              <a:buChar char="Ø"/>
            </a:pPr>
            <a:r>
              <a:rPr lang="en-US" altLang="en-US" sz="2000" dirty="0"/>
              <a:t>The State Veterinarian will </a:t>
            </a:r>
            <a:r>
              <a:rPr lang="en-US" altLang="en-US" sz="2000" b="1" dirty="0"/>
              <a:t>arrange the reservation for accommodation at the Quarantine Station and must complete the applicable part of the application form</a:t>
            </a:r>
            <a:r>
              <a:rPr lang="en-US" altLang="en-US" sz="2000" b="1" dirty="0" smtClean="0"/>
              <a:t>.</a:t>
            </a:r>
          </a:p>
          <a:p>
            <a:pPr>
              <a:lnSpc>
                <a:spcPct val="150000"/>
              </a:lnSpc>
              <a:spcBef>
                <a:spcPct val="0"/>
              </a:spcBef>
              <a:buFont typeface="Wingdings" pitchFamily="2" charset="2"/>
              <a:buChar char="Ø"/>
            </a:pPr>
            <a:r>
              <a:rPr lang="en-US" altLang="en-US" sz="2000" dirty="0"/>
              <a:t>T</a:t>
            </a:r>
            <a:r>
              <a:rPr lang="en-US" altLang="en-US" sz="2000" dirty="0" smtClean="0"/>
              <a:t>he State Vet will then forward the form to the permit office.</a:t>
            </a:r>
            <a:endParaRPr lang="en-US" altLang="en-US" sz="2000" dirty="0"/>
          </a:p>
          <a:p>
            <a:pPr>
              <a:lnSpc>
                <a:spcPct val="150000"/>
              </a:lnSpc>
              <a:spcBef>
                <a:spcPct val="0"/>
              </a:spcBef>
              <a:buFont typeface="Wingdings" pitchFamily="2" charset="2"/>
              <a:buChar char="Ø"/>
            </a:pPr>
            <a:r>
              <a:rPr lang="en-US" altLang="en-US" sz="2000" dirty="0"/>
              <a:t>An Indemnity Declaration (in respect of imported animals or birds undergoing quarantine) must also be completed and attached to the application form. This Indemnity Declaration form can also be obtained from the Permit Office. </a:t>
            </a:r>
          </a:p>
          <a:p>
            <a:endParaRPr lang="en-US" dirty="0"/>
          </a:p>
        </p:txBody>
      </p:sp>
    </p:spTree>
    <p:extLst>
      <p:ext uri="{BB962C8B-B14F-4D97-AF65-F5344CB8AC3E}">
        <p14:creationId xmlns:p14="http://schemas.microsoft.com/office/powerpoint/2010/main" val="38179160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p:cNvSpPr>
            <a:spLocks noGrp="1"/>
          </p:cNvSpPr>
          <p:nvPr>
            <p:ph idx="1"/>
          </p:nvPr>
        </p:nvSpPr>
        <p:spPr/>
        <p:txBody>
          <a:bodyPr>
            <a:normAutofit fontScale="70000" lnSpcReduction="20000"/>
          </a:bodyPr>
          <a:lstStyle/>
          <a:p>
            <a:pPr marL="514350" indent="-514350">
              <a:buFont typeface="+mj-lt"/>
              <a:buAutoNum type="arabicPeriod"/>
            </a:pPr>
            <a:r>
              <a:rPr lang="en-US" sz="2400" dirty="0"/>
              <a:t>Incomplete applications</a:t>
            </a:r>
          </a:p>
          <a:p>
            <a:pPr marL="514350" indent="-514350">
              <a:buFont typeface="+mj-lt"/>
              <a:buAutoNum type="arabicPeriod"/>
            </a:pPr>
            <a:r>
              <a:rPr lang="en-US" sz="2400" dirty="0"/>
              <a:t>Unsigned applications</a:t>
            </a:r>
          </a:p>
          <a:p>
            <a:pPr marL="514350" indent="-514350">
              <a:buFont typeface="+mj-lt"/>
              <a:buAutoNum type="arabicPeriod"/>
            </a:pPr>
            <a:r>
              <a:rPr lang="en-US" sz="2400" dirty="0"/>
              <a:t>Incorrect payment</a:t>
            </a:r>
          </a:p>
          <a:p>
            <a:pPr marL="514350" indent="-514350">
              <a:buFont typeface="+mj-lt"/>
              <a:buAutoNum type="arabicPeriod"/>
            </a:pPr>
            <a:r>
              <a:rPr lang="en-US" sz="2400" dirty="0"/>
              <a:t>Incorrect company name</a:t>
            </a:r>
          </a:p>
          <a:p>
            <a:pPr marL="514350" indent="-514350">
              <a:buFont typeface="+mj-lt"/>
              <a:buAutoNum type="arabicPeriod"/>
            </a:pPr>
            <a:r>
              <a:rPr lang="en-US" sz="2400" dirty="0"/>
              <a:t>Incorrect info with enquiries</a:t>
            </a:r>
          </a:p>
          <a:p>
            <a:pPr marL="514350" indent="-514350">
              <a:buFont typeface="+mj-lt"/>
              <a:buAutoNum type="arabicPeriod"/>
            </a:pPr>
            <a:r>
              <a:rPr lang="en-US" sz="2400" dirty="0"/>
              <a:t>Incorrect email address</a:t>
            </a:r>
          </a:p>
          <a:p>
            <a:pPr marL="514350" indent="-514350">
              <a:buFont typeface="+mj-lt"/>
              <a:buAutoNum type="arabicPeriod"/>
            </a:pPr>
            <a:r>
              <a:rPr lang="en-US" sz="2400" dirty="0"/>
              <a:t>Delays from post office</a:t>
            </a:r>
          </a:p>
          <a:p>
            <a:pPr marL="514350" indent="-514350">
              <a:buFont typeface="+mj-lt"/>
              <a:buAutoNum type="arabicPeriod"/>
            </a:pPr>
            <a:r>
              <a:rPr lang="en-US" sz="2400" dirty="0"/>
              <a:t>Delayed </a:t>
            </a:r>
            <a:r>
              <a:rPr lang="en-US" sz="2400" dirty="0" smtClean="0"/>
              <a:t>enquiries</a:t>
            </a:r>
          </a:p>
          <a:p>
            <a:pPr marL="514350" indent="-514350">
              <a:buFont typeface="+mj-lt"/>
              <a:buAutoNum type="arabicPeriod"/>
            </a:pPr>
            <a:r>
              <a:rPr lang="en-US" sz="2400" dirty="0" smtClean="0"/>
              <a:t>LATE APPLICATIONS</a:t>
            </a:r>
          </a:p>
          <a:p>
            <a:pPr marL="514350" indent="-514350">
              <a:buFont typeface="+mj-lt"/>
              <a:buAutoNum type="arabicPeriod"/>
            </a:pPr>
            <a:r>
              <a:rPr lang="en-US" sz="2400" dirty="0" smtClean="0"/>
              <a:t>Incorrect applications used </a:t>
            </a:r>
          </a:p>
          <a:p>
            <a:pPr marL="0" indent="0">
              <a:buNone/>
            </a:pPr>
            <a:endParaRPr lang="en-US" sz="2400" dirty="0">
              <a:solidFill>
                <a:srgbClr val="FF0000"/>
              </a:solidFill>
            </a:endParaRPr>
          </a:p>
          <a:p>
            <a:endParaRPr lang="en-US" dirty="0"/>
          </a:p>
        </p:txBody>
      </p:sp>
      <p:sp>
        <p:nvSpPr>
          <p:cNvPr id="5" name="Rectangle 4"/>
          <p:cNvSpPr/>
          <p:nvPr/>
        </p:nvSpPr>
        <p:spPr>
          <a:xfrm>
            <a:off x="5855208" y="1600200"/>
            <a:ext cx="5401056" cy="3693319"/>
          </a:xfrm>
          <a:prstGeom prst="rect">
            <a:avLst/>
          </a:prstGeom>
        </p:spPr>
        <p:txBody>
          <a:bodyPr wrap="square">
            <a:spAutoFit/>
          </a:bodyPr>
          <a:lstStyle/>
          <a:p>
            <a:pPr marL="457200" indent="-457200" algn="just">
              <a:buFont typeface="+mj-lt"/>
              <a:buAutoNum type="arabicPeriod"/>
            </a:pPr>
            <a:r>
              <a:rPr lang="en-US" dirty="0"/>
              <a:t>Complete as per application form, ask for clarity where necessary</a:t>
            </a:r>
          </a:p>
          <a:p>
            <a:pPr marL="457200" indent="-457200" algn="just">
              <a:buFont typeface="+mj-lt"/>
              <a:buAutoNum type="arabicPeriod"/>
            </a:pPr>
            <a:r>
              <a:rPr lang="en-US" dirty="0"/>
              <a:t>Please sign and date application</a:t>
            </a:r>
          </a:p>
          <a:p>
            <a:pPr marL="457200" indent="-457200" algn="just">
              <a:buFont typeface="+mj-lt"/>
              <a:buAutoNum type="arabicPeriod"/>
            </a:pPr>
            <a:r>
              <a:rPr lang="en-US" dirty="0"/>
              <a:t>Enquire and ensure correct payment is made  and sent with application form</a:t>
            </a:r>
          </a:p>
          <a:p>
            <a:pPr marL="457200" indent="-457200" algn="just">
              <a:buFont typeface="+mj-lt"/>
              <a:buAutoNum type="arabicPeriod"/>
            </a:pPr>
            <a:r>
              <a:rPr lang="en-US" dirty="0"/>
              <a:t>Company name cannot be amended, Use correct name or pay &amp;  apply for a new permit</a:t>
            </a:r>
          </a:p>
          <a:p>
            <a:pPr marL="457200" indent="-457200" algn="just">
              <a:buFont typeface="+mj-lt"/>
              <a:buAutoNum type="arabicPeriod"/>
            </a:pPr>
            <a:r>
              <a:rPr lang="en-US" dirty="0"/>
              <a:t>Please follow up with correct details</a:t>
            </a:r>
          </a:p>
          <a:p>
            <a:pPr marL="457200" indent="-457200" algn="just">
              <a:buFont typeface="+mj-lt"/>
              <a:buAutoNum type="arabicPeriod"/>
            </a:pPr>
            <a:r>
              <a:rPr lang="en-US" dirty="0"/>
              <a:t>Please ensure email address on application is valid</a:t>
            </a:r>
          </a:p>
          <a:p>
            <a:pPr marL="457200" indent="-457200" algn="just">
              <a:buFont typeface="+mj-lt"/>
              <a:buAutoNum type="arabicPeriod"/>
            </a:pPr>
            <a:r>
              <a:rPr lang="en-US" dirty="0"/>
              <a:t>Use a Courier company</a:t>
            </a:r>
          </a:p>
          <a:p>
            <a:pPr marL="457200" indent="-457200" algn="just">
              <a:buFont typeface="+mj-lt"/>
              <a:buAutoNum type="arabicPeriod"/>
            </a:pPr>
            <a:r>
              <a:rPr lang="en-US" dirty="0"/>
              <a:t>Follow up</a:t>
            </a:r>
          </a:p>
          <a:p>
            <a:pPr marL="457200" indent="-457200" algn="just">
              <a:buFont typeface="+mj-lt"/>
              <a:buAutoNum type="arabicPeriod"/>
            </a:pPr>
            <a:r>
              <a:rPr lang="en-US" dirty="0"/>
              <a:t>APPLY </a:t>
            </a:r>
            <a:r>
              <a:rPr lang="en-US" b="1" dirty="0"/>
              <a:t>PRIOR</a:t>
            </a:r>
            <a:r>
              <a:rPr lang="en-US" dirty="0"/>
              <a:t> TO </a:t>
            </a:r>
            <a:r>
              <a:rPr lang="en-US" dirty="0" smtClean="0"/>
              <a:t>IMPORTATION</a:t>
            </a:r>
          </a:p>
          <a:p>
            <a:pPr marL="457200" indent="-457200" algn="just">
              <a:buFont typeface="+mj-lt"/>
              <a:buAutoNum type="arabicPeriod"/>
            </a:pPr>
            <a:r>
              <a:rPr lang="en-US" dirty="0" smtClean="0"/>
              <a:t>Use the latest application form</a:t>
            </a:r>
            <a:endParaRPr lang="en-US" dirty="0"/>
          </a:p>
        </p:txBody>
      </p:sp>
      <p:sp>
        <p:nvSpPr>
          <p:cNvPr id="6" name="Title 1"/>
          <p:cNvSpPr>
            <a:spLocks noGrp="1"/>
          </p:cNvSpPr>
          <p:nvPr>
            <p:ph type="title"/>
          </p:nvPr>
        </p:nvSpPr>
        <p:spPr>
          <a:xfrm>
            <a:off x="609600" y="274638"/>
            <a:ext cx="4593336" cy="722058"/>
          </a:xfrm>
        </p:spPr>
        <p:style>
          <a:lnRef idx="2">
            <a:schemeClr val="accent3"/>
          </a:lnRef>
          <a:fillRef idx="1">
            <a:schemeClr val="lt1"/>
          </a:fillRef>
          <a:effectRef idx="0">
            <a:schemeClr val="accent3"/>
          </a:effectRef>
          <a:fontRef idx="minor">
            <a:schemeClr val="dk1"/>
          </a:fontRef>
        </p:style>
        <p:txBody>
          <a:bodyPr>
            <a:normAutofit/>
          </a:bodyPr>
          <a:lstStyle/>
          <a:p>
            <a:pPr algn="ctr"/>
            <a:r>
              <a:rPr lang="en-US" sz="3600" b="1" dirty="0" smtClean="0">
                <a:solidFill>
                  <a:srgbClr val="008000"/>
                </a:solidFill>
              </a:rPr>
              <a:t>CHALLENGES</a:t>
            </a:r>
            <a:endParaRPr lang="en-US" sz="3600" b="1" dirty="0">
              <a:solidFill>
                <a:srgbClr val="008000"/>
              </a:solidFill>
            </a:endParaRPr>
          </a:p>
        </p:txBody>
      </p:sp>
      <p:sp>
        <p:nvSpPr>
          <p:cNvPr id="11" name="Title 1"/>
          <p:cNvSpPr txBox="1">
            <a:spLocks/>
          </p:cNvSpPr>
          <p:nvPr/>
        </p:nvSpPr>
        <p:spPr bwMode="auto">
          <a:xfrm>
            <a:off x="5855208" y="274638"/>
            <a:ext cx="5401056" cy="722058"/>
          </a:xfrm>
          <a:prstGeom prst="rect">
            <a:avLst/>
          </a:prstGeom>
          <a:extLst/>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normAutofit/>
          </a:bodyPr>
          <a:lstStyle>
            <a:lvl1pPr algn="l" defTabSz="457200" rtl="0" eaLnBrk="0" fontAlgn="base" hangingPunct="0">
              <a:spcBef>
                <a:spcPct val="0"/>
              </a:spcBef>
              <a:spcAft>
                <a:spcPct val="0"/>
              </a:spcAft>
              <a:defRPr sz="4000" kern="1200">
                <a:solidFill>
                  <a:schemeClr val="dk1"/>
                </a:solidFill>
                <a:latin typeface="+mn-lt"/>
                <a:ea typeface="+mn-ea"/>
                <a:cs typeface="+mn-cs"/>
              </a:defRPr>
            </a:lvl1pPr>
            <a:lvl2pPr algn="l" defTabSz="457200" rtl="0" eaLnBrk="0" fontAlgn="base" hangingPunct="0">
              <a:spcBef>
                <a:spcPct val="0"/>
              </a:spcBef>
              <a:spcAft>
                <a:spcPct val="0"/>
              </a:spcAft>
              <a:defRPr sz="4000">
                <a:solidFill>
                  <a:schemeClr val="dk1"/>
                </a:solidFill>
                <a:latin typeface="+mn-lt"/>
                <a:ea typeface="+mn-ea"/>
                <a:cs typeface="+mn-cs"/>
              </a:defRPr>
            </a:lvl2pPr>
            <a:lvl3pPr algn="l" defTabSz="457200" rtl="0" eaLnBrk="0" fontAlgn="base" hangingPunct="0">
              <a:spcBef>
                <a:spcPct val="0"/>
              </a:spcBef>
              <a:spcAft>
                <a:spcPct val="0"/>
              </a:spcAft>
              <a:defRPr sz="4000">
                <a:solidFill>
                  <a:schemeClr val="dk1"/>
                </a:solidFill>
                <a:latin typeface="+mn-lt"/>
                <a:ea typeface="+mn-ea"/>
                <a:cs typeface="+mn-cs"/>
              </a:defRPr>
            </a:lvl3pPr>
            <a:lvl4pPr algn="l" defTabSz="457200" rtl="0" eaLnBrk="0" fontAlgn="base" hangingPunct="0">
              <a:spcBef>
                <a:spcPct val="0"/>
              </a:spcBef>
              <a:spcAft>
                <a:spcPct val="0"/>
              </a:spcAft>
              <a:defRPr sz="4000">
                <a:solidFill>
                  <a:schemeClr val="dk1"/>
                </a:solidFill>
                <a:latin typeface="+mn-lt"/>
                <a:ea typeface="+mn-ea"/>
                <a:cs typeface="+mn-cs"/>
              </a:defRPr>
            </a:lvl4pPr>
            <a:lvl5pPr algn="l" defTabSz="457200" rtl="0" eaLnBrk="0" fontAlgn="base" hangingPunct="0">
              <a:spcBef>
                <a:spcPct val="0"/>
              </a:spcBef>
              <a:spcAft>
                <a:spcPct val="0"/>
              </a:spcAft>
              <a:defRPr sz="4000">
                <a:solidFill>
                  <a:schemeClr val="dk1"/>
                </a:solidFill>
                <a:latin typeface="+mn-lt"/>
                <a:ea typeface="+mn-ea"/>
                <a:cs typeface="+mn-cs"/>
              </a:defRPr>
            </a:lvl5pPr>
            <a:lvl6pPr marL="457200" algn="l" defTabSz="457200" rtl="0" fontAlgn="base">
              <a:spcBef>
                <a:spcPct val="0"/>
              </a:spcBef>
              <a:spcAft>
                <a:spcPct val="0"/>
              </a:spcAft>
              <a:defRPr sz="4000">
                <a:solidFill>
                  <a:schemeClr val="dk1"/>
                </a:solidFill>
                <a:latin typeface="+mn-lt"/>
                <a:ea typeface="+mn-ea"/>
                <a:cs typeface="+mn-cs"/>
              </a:defRPr>
            </a:lvl6pPr>
            <a:lvl7pPr marL="914400" algn="l" defTabSz="457200" rtl="0" fontAlgn="base">
              <a:spcBef>
                <a:spcPct val="0"/>
              </a:spcBef>
              <a:spcAft>
                <a:spcPct val="0"/>
              </a:spcAft>
              <a:defRPr sz="4000">
                <a:solidFill>
                  <a:schemeClr val="dk1"/>
                </a:solidFill>
                <a:latin typeface="+mn-lt"/>
                <a:ea typeface="+mn-ea"/>
                <a:cs typeface="+mn-cs"/>
              </a:defRPr>
            </a:lvl7pPr>
            <a:lvl8pPr marL="1371600" algn="l" defTabSz="457200" rtl="0" fontAlgn="base">
              <a:spcBef>
                <a:spcPct val="0"/>
              </a:spcBef>
              <a:spcAft>
                <a:spcPct val="0"/>
              </a:spcAft>
              <a:defRPr sz="4000">
                <a:solidFill>
                  <a:schemeClr val="dk1"/>
                </a:solidFill>
                <a:latin typeface="+mn-lt"/>
                <a:ea typeface="+mn-ea"/>
                <a:cs typeface="+mn-cs"/>
              </a:defRPr>
            </a:lvl8pPr>
            <a:lvl9pPr marL="1828800" algn="l" defTabSz="457200" rtl="0" fontAlgn="base">
              <a:spcBef>
                <a:spcPct val="0"/>
              </a:spcBef>
              <a:spcAft>
                <a:spcPct val="0"/>
              </a:spcAft>
              <a:defRPr sz="4000">
                <a:solidFill>
                  <a:schemeClr val="dk1"/>
                </a:solidFill>
                <a:latin typeface="+mn-lt"/>
                <a:ea typeface="+mn-ea"/>
                <a:cs typeface="+mn-cs"/>
              </a:defRPr>
            </a:lvl9pPr>
          </a:lstStyle>
          <a:p>
            <a:pPr algn="ctr"/>
            <a:r>
              <a:rPr lang="en-US" sz="3600" b="1" dirty="0" smtClean="0">
                <a:solidFill>
                  <a:srgbClr val="008000"/>
                </a:solidFill>
              </a:rPr>
              <a:t>RECOMMENDATIONS</a:t>
            </a:r>
            <a:endParaRPr lang="en-US" sz="3600" b="1" dirty="0">
              <a:solidFill>
                <a:srgbClr val="008000"/>
              </a:solidFill>
            </a:endParaRPr>
          </a:p>
        </p:txBody>
      </p:sp>
    </p:spTree>
    <p:extLst>
      <p:ext uri="{BB962C8B-B14F-4D97-AF65-F5344CB8AC3E}">
        <p14:creationId xmlns:p14="http://schemas.microsoft.com/office/powerpoint/2010/main" val="3204863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bwMode="auto">
          <a:xfrm>
            <a:off x="943276" y="274638"/>
            <a:ext cx="10639124" cy="530034"/>
          </a:xfrm>
          <a:prstGeom prst="rect">
            <a:avLst/>
          </a:prstGeom>
        </p:spPr>
        <p:style>
          <a:lnRef idx="2">
            <a:schemeClr val="accent3"/>
          </a:lnRef>
          <a:fillRef idx="1">
            <a:schemeClr val="lt1"/>
          </a:fillRef>
          <a:effectRef idx="0">
            <a:schemeClr val="accent3"/>
          </a:effectRef>
          <a:fontRef idx="minor">
            <a:schemeClr val="dk1"/>
          </a:fontRef>
        </p:style>
        <p:txBody>
          <a:bodyPr/>
          <a:lstStyle/>
          <a:p>
            <a:pPr algn="ctr"/>
            <a:r>
              <a:rPr lang="en-US" altLang="en-US" sz="2902" cap="all" dirty="0">
                <a:solidFill>
                  <a:schemeClr val="tx1"/>
                </a:solidFill>
              </a:rPr>
              <a:t>Banking </a:t>
            </a:r>
            <a:r>
              <a:rPr lang="en-US" altLang="en-US" sz="2902" cap="all" dirty="0" smtClean="0">
                <a:solidFill>
                  <a:schemeClr val="tx1"/>
                </a:solidFill>
              </a:rPr>
              <a:t>details-VETERINARY IMPORT PERMITS</a:t>
            </a:r>
            <a:endParaRPr lang="en-US" altLang="en-US" sz="2902" cap="all" dirty="0">
              <a:solidFill>
                <a:schemeClr val="tx1"/>
              </a:solidFill>
            </a:endParaRPr>
          </a:p>
        </p:txBody>
      </p:sp>
      <p:sp>
        <p:nvSpPr>
          <p:cNvPr id="2" name="Rectangle 1"/>
          <p:cNvSpPr/>
          <p:nvPr/>
        </p:nvSpPr>
        <p:spPr>
          <a:xfrm>
            <a:off x="814136" y="3416808"/>
            <a:ext cx="10768264" cy="923330"/>
          </a:xfrm>
          <a:prstGeom prst="rect">
            <a:avLst/>
          </a:prstGeom>
        </p:spPr>
        <p:txBody>
          <a:bodyPr wrap="square">
            <a:spAutoFit/>
          </a:bodyPr>
          <a:lstStyle/>
          <a:p>
            <a:r>
              <a:rPr lang="en-US" b="1" cap="all" dirty="0">
                <a:solidFill>
                  <a:srgbClr val="C00000"/>
                </a:solidFill>
              </a:rPr>
              <a:t>Reference: Unique reference number </a:t>
            </a:r>
            <a:r>
              <a:rPr lang="en-US" b="1" cap="all" dirty="0" smtClean="0">
                <a:solidFill>
                  <a:srgbClr val="002060"/>
                </a:solidFill>
              </a:rPr>
              <a:t>not </a:t>
            </a:r>
            <a:r>
              <a:rPr lang="en-US" b="1" cap="all" dirty="0" smtClean="0">
                <a:solidFill>
                  <a:srgbClr val="C00000"/>
                </a:solidFill>
              </a:rPr>
              <a:t>more </a:t>
            </a:r>
            <a:r>
              <a:rPr lang="en-US" b="1" cap="all" dirty="0">
                <a:solidFill>
                  <a:srgbClr val="C00000"/>
                </a:solidFill>
              </a:rPr>
              <a:t>than 10 digits and not to be repeated</a:t>
            </a:r>
            <a:r>
              <a:rPr lang="en-US" b="1" cap="all" dirty="0" smtClean="0">
                <a:solidFill>
                  <a:srgbClr val="C00000"/>
                </a:solidFill>
              </a:rPr>
              <a:t>.</a:t>
            </a:r>
          </a:p>
          <a:p>
            <a:endParaRPr lang="en-US" b="1" cap="all" dirty="0"/>
          </a:p>
          <a:p>
            <a:r>
              <a:rPr lang="en-US" b="1" cap="all" dirty="0"/>
              <a:t>Payments can also be made at the department’s cashiers</a:t>
            </a:r>
          </a:p>
        </p:txBody>
      </p:sp>
      <p:sp>
        <p:nvSpPr>
          <p:cNvPr id="3" name="Content Placeholder 2"/>
          <p:cNvSpPr>
            <a:spLocks noGrp="1"/>
          </p:cNvSpPr>
          <p:nvPr>
            <p:ph idx="1"/>
          </p:nvPr>
        </p:nvSpPr>
        <p:spPr>
          <a:xfrm>
            <a:off x="943276" y="1203157"/>
            <a:ext cx="10639124" cy="3773103"/>
          </a:xfrm>
        </p:spPr>
        <p:txBody>
          <a:bodyPr/>
          <a:lstStyle/>
          <a:p>
            <a:pPr marL="246217" lvl="0" indent="-246217" defTabSz="954629">
              <a:buNone/>
              <a:defRPr/>
            </a:pPr>
            <a:r>
              <a:rPr lang="en-US" altLang="en-US" sz="1633" b="1" dirty="0">
                <a:solidFill>
                  <a:prstClr val="black"/>
                </a:solidFill>
                <a:latin typeface="Arial" charset="0"/>
                <a:cs typeface="Arial" charset="0"/>
              </a:rPr>
              <a:t>Name of Bank:	STANDARD BANK OF SOUTH AFRICA</a:t>
            </a:r>
          </a:p>
          <a:p>
            <a:pPr marL="246217" lvl="0" indent="-246217" defTabSz="954629">
              <a:buNone/>
              <a:defRPr/>
            </a:pPr>
            <a:r>
              <a:rPr lang="en-US" altLang="en-US" sz="1633" b="1" dirty="0">
                <a:solidFill>
                  <a:srgbClr val="9BBB59">
                    <a:lumMod val="75000"/>
                  </a:srgbClr>
                </a:solidFill>
                <a:latin typeface="Arial" charset="0"/>
                <a:cs typeface="Arial" charset="0"/>
              </a:rPr>
              <a:t>Account Holder:	NATIONAL DEPARTMENT OF AGRICULTURE</a:t>
            </a:r>
          </a:p>
          <a:p>
            <a:pPr marL="246217" lvl="0" indent="-246217" defTabSz="954629">
              <a:buNone/>
              <a:defRPr/>
            </a:pPr>
            <a:r>
              <a:rPr lang="en-US" altLang="en-US" sz="1633" b="1" dirty="0">
                <a:solidFill>
                  <a:srgbClr val="9BBB59">
                    <a:lumMod val="75000"/>
                  </a:srgbClr>
                </a:solidFill>
                <a:latin typeface="Arial" charset="0"/>
                <a:cs typeface="Arial" charset="0"/>
              </a:rPr>
              <a:t>Account Number:	011219556</a:t>
            </a:r>
          </a:p>
          <a:p>
            <a:pPr marL="246217" lvl="0" indent="-246217" defTabSz="954629">
              <a:buNone/>
              <a:defRPr/>
            </a:pPr>
            <a:r>
              <a:rPr lang="en-US" altLang="en-US" sz="1633" b="1" dirty="0">
                <a:solidFill>
                  <a:prstClr val="black"/>
                </a:solidFill>
                <a:latin typeface="Arial" charset="0"/>
                <a:cs typeface="Arial" charset="0"/>
              </a:rPr>
              <a:t>Branch Code:	010845</a:t>
            </a:r>
          </a:p>
          <a:p>
            <a:pPr marL="246217" lvl="0" indent="-246217" defTabSz="954629">
              <a:buNone/>
              <a:defRPr/>
            </a:pPr>
            <a:r>
              <a:rPr lang="en-US" altLang="en-US" sz="1633" b="1" dirty="0">
                <a:solidFill>
                  <a:prstClr val="black"/>
                </a:solidFill>
                <a:latin typeface="Arial" charset="0"/>
                <a:cs typeface="Arial" charset="0"/>
              </a:rPr>
              <a:t>Branch Name:	ARCADIA</a:t>
            </a:r>
          </a:p>
          <a:p>
            <a:endParaRPr lang="en-US" dirty="0"/>
          </a:p>
        </p:txBody>
      </p:sp>
    </p:spTree>
    <p:extLst>
      <p:ext uri="{BB962C8B-B14F-4D97-AF65-F5344CB8AC3E}">
        <p14:creationId xmlns:p14="http://schemas.microsoft.com/office/powerpoint/2010/main" val="31752036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bwMode="auto">
          <a:xfrm>
            <a:off x="609600" y="274638"/>
            <a:ext cx="10972800" cy="530034"/>
          </a:xfrm>
          <a:prstGeom prst="rect">
            <a:avLst/>
          </a:prstGeom>
        </p:spPr>
        <p:style>
          <a:lnRef idx="2">
            <a:schemeClr val="accent3"/>
          </a:lnRef>
          <a:fillRef idx="1">
            <a:schemeClr val="lt1"/>
          </a:fillRef>
          <a:effectRef idx="0">
            <a:schemeClr val="accent3"/>
          </a:effectRef>
          <a:fontRef idx="minor">
            <a:schemeClr val="dk1"/>
          </a:fontRef>
        </p:style>
        <p:txBody>
          <a:bodyPr/>
          <a:lstStyle/>
          <a:p>
            <a:pPr algn="ctr"/>
            <a:r>
              <a:rPr lang="en-US" altLang="en-US" sz="2902" b="1" cap="all" dirty="0">
                <a:solidFill>
                  <a:srgbClr val="008000"/>
                </a:solidFill>
              </a:rPr>
              <a:t>CONTACT Information</a:t>
            </a:r>
          </a:p>
        </p:txBody>
      </p:sp>
      <p:graphicFrame>
        <p:nvGraphicFramePr>
          <p:cNvPr id="5" name="Table 4"/>
          <p:cNvGraphicFramePr>
            <a:graphicFrameLocks noGrp="1"/>
          </p:cNvGraphicFramePr>
          <p:nvPr>
            <p:extLst>
              <p:ext uri="{D42A27DB-BD31-4B8C-83A1-F6EECF244321}">
                <p14:modId xmlns:p14="http://schemas.microsoft.com/office/powerpoint/2010/main" val="1181202119"/>
              </p:ext>
            </p:extLst>
          </p:nvPr>
        </p:nvGraphicFramePr>
        <p:xfrm>
          <a:off x="836022" y="1595523"/>
          <a:ext cx="10472709" cy="2595094"/>
        </p:xfrm>
        <a:graphic>
          <a:graphicData uri="http://schemas.openxmlformats.org/drawingml/2006/table">
            <a:tbl>
              <a:tblPr firstRow="1" bandRow="1">
                <a:tableStyleId>{5C22544A-7EE6-4342-B048-85BDC9FD1C3A}</a:tableStyleId>
              </a:tblPr>
              <a:tblGrid>
                <a:gridCol w="2618177">
                  <a:extLst>
                    <a:ext uri="{9D8B030D-6E8A-4147-A177-3AD203B41FA5}">
                      <a16:colId xmlns:a16="http://schemas.microsoft.com/office/drawing/2014/main" val="2728695552"/>
                    </a:ext>
                  </a:extLst>
                </a:gridCol>
                <a:gridCol w="2618177">
                  <a:extLst>
                    <a:ext uri="{9D8B030D-6E8A-4147-A177-3AD203B41FA5}">
                      <a16:colId xmlns:a16="http://schemas.microsoft.com/office/drawing/2014/main" val="1345026405"/>
                    </a:ext>
                  </a:extLst>
                </a:gridCol>
                <a:gridCol w="1931284">
                  <a:extLst>
                    <a:ext uri="{9D8B030D-6E8A-4147-A177-3AD203B41FA5}">
                      <a16:colId xmlns:a16="http://schemas.microsoft.com/office/drawing/2014/main" val="2907362407"/>
                    </a:ext>
                  </a:extLst>
                </a:gridCol>
                <a:gridCol w="3305071">
                  <a:extLst>
                    <a:ext uri="{9D8B030D-6E8A-4147-A177-3AD203B41FA5}">
                      <a16:colId xmlns:a16="http://schemas.microsoft.com/office/drawing/2014/main" val="1139803915"/>
                    </a:ext>
                  </a:extLst>
                </a:gridCol>
              </a:tblGrid>
              <a:tr h="0">
                <a:tc>
                  <a:txBody>
                    <a:bodyPr/>
                    <a:lstStyle/>
                    <a:p>
                      <a:r>
                        <a:rPr lang="en-US" sz="1700" dirty="0" smtClean="0"/>
                        <a:t>NAME</a:t>
                      </a:r>
                      <a:endParaRPr lang="en-US" sz="1700" dirty="0"/>
                    </a:p>
                  </a:txBody>
                  <a:tcPr marL="82935" marR="82935" marT="41468" marB="41468"/>
                </a:tc>
                <a:tc>
                  <a:txBody>
                    <a:bodyPr/>
                    <a:lstStyle/>
                    <a:p>
                      <a:r>
                        <a:rPr lang="en-US" sz="1700" dirty="0" smtClean="0"/>
                        <a:t>DESIGNATION</a:t>
                      </a:r>
                      <a:endParaRPr lang="en-US" sz="1700" dirty="0"/>
                    </a:p>
                  </a:txBody>
                  <a:tcPr marL="82935" marR="82935" marT="41468" marB="41468"/>
                </a:tc>
                <a:tc>
                  <a:txBody>
                    <a:bodyPr/>
                    <a:lstStyle/>
                    <a:p>
                      <a:r>
                        <a:rPr lang="en-US" sz="1700" dirty="0" smtClean="0"/>
                        <a:t>CONTACT</a:t>
                      </a:r>
                      <a:endParaRPr lang="en-US" sz="1700" dirty="0"/>
                    </a:p>
                  </a:txBody>
                  <a:tcPr marL="82935" marR="82935" marT="41468" marB="41468"/>
                </a:tc>
                <a:tc>
                  <a:txBody>
                    <a:bodyPr/>
                    <a:lstStyle/>
                    <a:p>
                      <a:r>
                        <a:rPr lang="en-US" sz="1700" dirty="0" smtClean="0"/>
                        <a:t>E-MAIL</a:t>
                      </a:r>
                      <a:endParaRPr lang="en-US" sz="1700" dirty="0"/>
                    </a:p>
                  </a:txBody>
                  <a:tcPr marL="82935" marR="82935" marT="41468" marB="41468"/>
                </a:tc>
                <a:extLst>
                  <a:ext uri="{0D108BD9-81ED-4DB2-BD59-A6C34878D82A}">
                    <a16:rowId xmlns:a16="http://schemas.microsoft.com/office/drawing/2014/main" val="3639863652"/>
                  </a:ext>
                </a:extLst>
              </a:tr>
              <a:tr h="717124">
                <a:tc>
                  <a:txBody>
                    <a:bodyPr/>
                    <a:lstStyle/>
                    <a:p>
                      <a:r>
                        <a:rPr lang="en-US" sz="1700" dirty="0" smtClean="0"/>
                        <a:t>Ms. Amanda</a:t>
                      </a:r>
                      <a:r>
                        <a:rPr lang="en-US" sz="1700" baseline="0" dirty="0" smtClean="0"/>
                        <a:t> Steyn</a:t>
                      </a:r>
                      <a:endParaRPr lang="en-US" sz="1700" dirty="0"/>
                    </a:p>
                  </a:txBody>
                  <a:tcPr marL="82935" marR="82935" marT="41468" marB="41468"/>
                </a:tc>
                <a:tc>
                  <a:txBody>
                    <a:bodyPr/>
                    <a:lstStyle/>
                    <a:p>
                      <a:r>
                        <a:rPr lang="en-US" sz="1700" dirty="0" smtClean="0"/>
                        <a:t>Assistant Director- Veterinary</a:t>
                      </a:r>
                      <a:r>
                        <a:rPr lang="en-US" sz="1700" baseline="0" dirty="0" smtClean="0"/>
                        <a:t> Import Permits</a:t>
                      </a:r>
                    </a:p>
                    <a:p>
                      <a:endParaRPr lang="en-US" sz="1700" baseline="0" dirty="0" smtClean="0"/>
                    </a:p>
                  </a:txBody>
                  <a:tcPr marL="82935" marR="82935" marT="41468" marB="41468"/>
                </a:tc>
                <a:tc>
                  <a:txBody>
                    <a:bodyPr/>
                    <a:lstStyle/>
                    <a:p>
                      <a:r>
                        <a:rPr lang="en-US" sz="1700" dirty="0" smtClean="0"/>
                        <a:t>012 319 7476</a:t>
                      </a:r>
                      <a:endParaRPr lang="en-US" sz="1700" dirty="0"/>
                    </a:p>
                  </a:txBody>
                  <a:tcPr marL="82935" marR="82935" marT="41468" marB="41468"/>
                </a:tc>
                <a:tc>
                  <a:txBody>
                    <a:bodyPr/>
                    <a:lstStyle/>
                    <a:p>
                      <a:r>
                        <a:rPr lang="en-US" sz="1700" dirty="0" smtClean="0"/>
                        <a:t>VetPermits@Dalrrd.gov.za</a:t>
                      </a:r>
                      <a:endParaRPr lang="en-US" sz="1700" dirty="0"/>
                    </a:p>
                  </a:txBody>
                  <a:tcPr marL="82935" marR="82935" marT="41468" marB="41468"/>
                </a:tc>
                <a:extLst>
                  <a:ext uri="{0D108BD9-81ED-4DB2-BD59-A6C34878D82A}">
                    <a16:rowId xmlns:a16="http://schemas.microsoft.com/office/drawing/2014/main" val="3315849991"/>
                  </a:ext>
                </a:extLst>
              </a:tr>
              <a:tr h="532726">
                <a:tc>
                  <a:txBody>
                    <a:bodyPr/>
                    <a:lstStyle/>
                    <a:p>
                      <a:endParaRPr lang="en-US" sz="1700" dirty="0"/>
                    </a:p>
                  </a:txBody>
                  <a:tcPr marL="82935" marR="82935" marT="41468" marB="41468"/>
                </a:tc>
                <a:tc>
                  <a:txBody>
                    <a:bodyPr/>
                    <a:lstStyle/>
                    <a:p>
                      <a:endParaRPr lang="en-US" sz="1700" dirty="0"/>
                    </a:p>
                  </a:txBody>
                  <a:tcPr marL="82935" marR="82935" marT="41468" marB="41468"/>
                </a:tc>
                <a:tc>
                  <a:txBody>
                    <a:bodyPr/>
                    <a:lstStyle/>
                    <a:p>
                      <a:endParaRPr lang="en-US" sz="1700" dirty="0"/>
                    </a:p>
                  </a:txBody>
                  <a:tcPr marL="82935" marR="82935" marT="41468" marB="41468"/>
                </a:tc>
                <a:tc>
                  <a:txBody>
                    <a:bodyPr/>
                    <a:lstStyle/>
                    <a:p>
                      <a:endParaRPr lang="en-US" sz="1700" dirty="0"/>
                    </a:p>
                  </a:txBody>
                  <a:tcPr marL="82935" marR="82935" marT="41468" marB="41468"/>
                </a:tc>
                <a:extLst>
                  <a:ext uri="{0D108BD9-81ED-4DB2-BD59-A6C34878D82A}">
                    <a16:rowId xmlns:a16="http://schemas.microsoft.com/office/drawing/2014/main" val="1542915593"/>
                  </a:ext>
                </a:extLst>
              </a:tr>
              <a:tr h="532726">
                <a:tc>
                  <a:txBody>
                    <a:bodyPr/>
                    <a:lstStyle/>
                    <a:p>
                      <a:r>
                        <a:rPr lang="en-US" sz="1700" dirty="0" smtClean="0"/>
                        <a:t>Ms. Nokuthula Cele</a:t>
                      </a:r>
                      <a:endParaRPr lang="en-US" sz="1700" dirty="0"/>
                    </a:p>
                  </a:txBody>
                  <a:tcPr marL="82935" marR="82935" marT="41468" marB="41468"/>
                </a:tc>
                <a:tc>
                  <a:txBody>
                    <a:bodyPr/>
                    <a:lstStyle/>
                    <a:p>
                      <a:r>
                        <a:rPr lang="en-US" sz="1700" dirty="0" smtClean="0"/>
                        <a:t>Deputy Director- Regulatory Service Desk</a:t>
                      </a:r>
                      <a:endParaRPr lang="en-US" sz="1700" dirty="0"/>
                    </a:p>
                  </a:txBody>
                  <a:tcPr marL="82935" marR="82935" marT="41468" marB="41468"/>
                </a:tc>
                <a:tc>
                  <a:txBody>
                    <a:bodyPr/>
                    <a:lstStyle/>
                    <a:p>
                      <a:r>
                        <a:rPr lang="en-US" sz="1700" dirty="0" smtClean="0"/>
                        <a:t>012 319 6313</a:t>
                      </a:r>
                    </a:p>
                    <a:p>
                      <a:r>
                        <a:rPr lang="en-US" sz="1700" dirty="0" smtClean="0"/>
                        <a:t>060 973 4078</a:t>
                      </a:r>
                    </a:p>
                    <a:p>
                      <a:endParaRPr lang="en-US" sz="1700" dirty="0"/>
                    </a:p>
                  </a:txBody>
                  <a:tcPr marL="82935" marR="82935" marT="41468" marB="41468"/>
                </a:tc>
                <a:tc>
                  <a:txBody>
                    <a:bodyPr/>
                    <a:lstStyle/>
                    <a:p>
                      <a:r>
                        <a:rPr lang="en-US" sz="1700" dirty="0" smtClean="0"/>
                        <a:t>ThuleN@Dalrrd.gov.za</a:t>
                      </a:r>
                      <a:endParaRPr lang="en-US" sz="1700" dirty="0"/>
                    </a:p>
                  </a:txBody>
                  <a:tcPr marL="82935" marR="82935" marT="41468" marB="41468"/>
                </a:tc>
                <a:extLst>
                  <a:ext uri="{0D108BD9-81ED-4DB2-BD59-A6C34878D82A}">
                    <a16:rowId xmlns:a16="http://schemas.microsoft.com/office/drawing/2014/main" val="3003887335"/>
                  </a:ext>
                </a:extLst>
              </a:tr>
            </a:tbl>
          </a:graphicData>
        </a:graphic>
      </p:graphicFrame>
      <p:sp>
        <p:nvSpPr>
          <p:cNvPr id="8" name="Rectangle 7"/>
          <p:cNvSpPr/>
          <p:nvPr/>
        </p:nvSpPr>
        <p:spPr>
          <a:xfrm>
            <a:off x="4129407" y="4310010"/>
            <a:ext cx="3166829" cy="923330"/>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smtClean="0">
                <a:ln w="12700">
                  <a:solidFill>
                    <a:srgbClr val="9BBB59">
                      <a:lumMod val="50000"/>
                    </a:srgbClr>
                  </a:solidFill>
                  <a:prstDash val="solid"/>
                </a:ln>
                <a:pattFill prst="narHorz">
                  <a:fgClr>
                    <a:srgbClr val="9BBB59"/>
                  </a:fgClr>
                  <a:bgClr>
                    <a:srgbClr val="9BBB59">
                      <a:lumMod val="40000"/>
                      <a:lumOff val="60000"/>
                    </a:srgbClr>
                  </a:bgClr>
                </a:pattFill>
                <a:effectLst>
                  <a:innerShdw blurRad="177800">
                    <a:srgbClr val="9BBB59">
                      <a:lumMod val="50000"/>
                    </a:srgbClr>
                  </a:innerShdw>
                </a:effectLst>
                <a:uLnTx/>
                <a:uFillTx/>
                <a:latin typeface="Calibri"/>
                <a:ea typeface="+mn-ea"/>
                <a:cs typeface="+mn-cs"/>
              </a:rPr>
              <a:t>Thank you</a:t>
            </a:r>
            <a:endParaRPr kumimoji="0" lang="en-US" sz="5400" b="1" i="0" u="none" strike="noStrike" kern="1200" cap="none" spc="0" normalizeH="0" baseline="0" noProof="0" dirty="0">
              <a:ln w="12700">
                <a:solidFill>
                  <a:srgbClr val="9BBB59">
                    <a:lumMod val="50000"/>
                  </a:srgbClr>
                </a:solidFill>
                <a:prstDash val="solid"/>
              </a:ln>
              <a:pattFill prst="narHorz">
                <a:fgClr>
                  <a:srgbClr val="9BBB59"/>
                </a:fgClr>
                <a:bgClr>
                  <a:srgbClr val="9BBB59">
                    <a:lumMod val="40000"/>
                    <a:lumOff val="60000"/>
                  </a:srgbClr>
                </a:bgClr>
              </a:pattFill>
              <a:effectLst>
                <a:innerShdw blurRad="177800">
                  <a:srgbClr val="9BBB59">
                    <a:lumMod val="50000"/>
                  </a:srgbClr>
                </a:innerShdw>
              </a:effectLst>
              <a:uLnTx/>
              <a:uFillTx/>
              <a:latin typeface="Calibri"/>
              <a:ea typeface="+mn-ea"/>
              <a:cs typeface="+mn-cs"/>
            </a:endParaRPr>
          </a:p>
        </p:txBody>
      </p:sp>
    </p:spTree>
    <p:extLst>
      <p:ext uri="{BB962C8B-B14F-4D97-AF65-F5344CB8AC3E}">
        <p14:creationId xmlns:p14="http://schemas.microsoft.com/office/powerpoint/2010/main" val="3074121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936" y="229000"/>
            <a:ext cx="10357104" cy="792161"/>
          </a:xfrm>
          <a:ln/>
        </p:spPr>
        <p:style>
          <a:lnRef idx="2">
            <a:schemeClr val="accent3"/>
          </a:lnRef>
          <a:fillRef idx="1">
            <a:schemeClr val="lt1"/>
          </a:fillRef>
          <a:effectRef idx="0">
            <a:schemeClr val="accent3"/>
          </a:effectRef>
          <a:fontRef idx="minor">
            <a:schemeClr val="dk1"/>
          </a:fontRef>
        </p:style>
        <p:txBody>
          <a:bodyPr>
            <a:normAutofit/>
          </a:bodyPr>
          <a:lstStyle/>
          <a:p>
            <a:pPr algn="l"/>
            <a:r>
              <a:rPr lang="en-US" sz="2800" b="1" dirty="0">
                <a:solidFill>
                  <a:srgbClr val="006600"/>
                </a:solidFill>
                <a:cs typeface="Arial" panose="020B0604020202020204" pitchFamily="34" charset="0"/>
              </a:rPr>
              <a:t>PRESENTATION OUTLINE</a:t>
            </a:r>
          </a:p>
        </p:txBody>
      </p:sp>
      <p:sp>
        <p:nvSpPr>
          <p:cNvPr id="3" name="Content Placeholder 2"/>
          <p:cNvSpPr>
            <a:spLocks noGrp="1"/>
          </p:cNvSpPr>
          <p:nvPr>
            <p:ph idx="1"/>
          </p:nvPr>
        </p:nvSpPr>
        <p:spPr>
          <a:xfrm>
            <a:off x="630936" y="1478955"/>
            <a:ext cx="10357104" cy="4419601"/>
          </a:xfrm>
          <a:ln>
            <a:solidFill>
              <a:srgbClr val="00B050"/>
            </a:solidFill>
          </a:ln>
        </p:spPr>
        <p:txBody>
          <a:bodyPr>
            <a:normAutofit/>
          </a:bodyPr>
          <a:lstStyle/>
          <a:p>
            <a:pPr>
              <a:buFont typeface="Wingdings" panose="05000000000000000000" pitchFamily="2" charset="2"/>
              <a:buChar char="q"/>
            </a:pPr>
            <a:r>
              <a:rPr lang="en-US" sz="2400" dirty="0">
                <a:cs typeface="Arial" panose="020B0604020202020204" pitchFamily="34" charset="0"/>
              </a:rPr>
              <a:t>Introduction </a:t>
            </a:r>
          </a:p>
          <a:p>
            <a:pPr>
              <a:buFont typeface="Wingdings" panose="05000000000000000000" pitchFamily="2" charset="2"/>
              <a:buChar char="q"/>
            </a:pPr>
            <a:r>
              <a:rPr lang="en-US" sz="2400" dirty="0">
                <a:cs typeface="Arial" panose="020B0604020202020204" pitchFamily="34" charset="0"/>
              </a:rPr>
              <a:t>Legislative Framework</a:t>
            </a:r>
          </a:p>
          <a:p>
            <a:pPr>
              <a:buFont typeface="Wingdings" panose="05000000000000000000" pitchFamily="2" charset="2"/>
              <a:buChar char="q"/>
            </a:pPr>
            <a:r>
              <a:rPr lang="en-US" sz="2400" dirty="0">
                <a:cs typeface="Arial" panose="020B0604020202020204" pitchFamily="34" charset="0"/>
              </a:rPr>
              <a:t>General Import procedures</a:t>
            </a:r>
          </a:p>
          <a:p>
            <a:pPr>
              <a:buFont typeface="Wingdings" panose="05000000000000000000" pitchFamily="2" charset="2"/>
              <a:buChar char="q"/>
            </a:pPr>
            <a:r>
              <a:rPr lang="en-US" sz="2400" dirty="0">
                <a:cs typeface="Arial" panose="020B0604020202020204" pitchFamily="34" charset="0"/>
              </a:rPr>
              <a:t>Application form and tariffs</a:t>
            </a:r>
          </a:p>
          <a:p>
            <a:pPr>
              <a:buFont typeface="Wingdings" panose="05000000000000000000" pitchFamily="2" charset="2"/>
              <a:buChar char="q"/>
            </a:pPr>
            <a:r>
              <a:rPr lang="en-US" sz="2400" dirty="0">
                <a:cs typeface="Arial" panose="020B0604020202020204" pitchFamily="34" charset="0"/>
              </a:rPr>
              <a:t>Port of Entry </a:t>
            </a:r>
            <a:r>
              <a:rPr lang="en-US" sz="2400" dirty="0" smtClean="0">
                <a:cs typeface="Arial" panose="020B0604020202020204" pitchFamily="34" charset="0"/>
              </a:rPr>
              <a:t>procedures</a:t>
            </a:r>
          </a:p>
          <a:p>
            <a:pPr>
              <a:buFont typeface="Wingdings" panose="05000000000000000000" pitchFamily="2" charset="2"/>
              <a:buChar char="q"/>
            </a:pPr>
            <a:r>
              <a:rPr lang="en-US" sz="2400" dirty="0" smtClean="0">
                <a:cs typeface="Arial" panose="020B0604020202020204" pitchFamily="34" charset="0"/>
              </a:rPr>
              <a:t>Quarantine</a:t>
            </a:r>
            <a:endParaRPr lang="en-US" sz="2400" dirty="0">
              <a:cs typeface="Arial" panose="020B0604020202020204" pitchFamily="34" charset="0"/>
            </a:endParaRPr>
          </a:p>
          <a:p>
            <a:pPr>
              <a:buFont typeface="Wingdings" panose="05000000000000000000" pitchFamily="2" charset="2"/>
              <a:buChar char="q"/>
            </a:pPr>
            <a:r>
              <a:rPr lang="en-US" sz="2400" dirty="0">
                <a:cs typeface="Arial" panose="020B0604020202020204" pitchFamily="34" charset="0"/>
              </a:rPr>
              <a:t>Challenges and Recommendations</a:t>
            </a:r>
          </a:p>
          <a:p>
            <a:pPr>
              <a:buFont typeface="Wingdings" panose="05000000000000000000" pitchFamily="2" charset="2"/>
              <a:buChar char="q"/>
            </a:pPr>
            <a:r>
              <a:rPr lang="en-US" sz="2400" dirty="0">
                <a:cs typeface="Arial" panose="020B0604020202020204" pitchFamily="34" charset="0"/>
              </a:rPr>
              <a:t>Contact Information</a:t>
            </a:r>
          </a:p>
          <a:p>
            <a:pPr>
              <a:buFont typeface="Wingdings" panose="05000000000000000000" pitchFamily="2" charset="2"/>
              <a:buChar char="q"/>
            </a:pPr>
            <a:endParaRPr lang="en-US" sz="1800" dirty="0">
              <a:latin typeface="Arial" panose="020B0604020202020204" pitchFamily="34" charset="0"/>
              <a:cs typeface="Arial" panose="020B0604020202020204" pitchFamily="34" charset="0"/>
            </a:endParaRPr>
          </a:p>
          <a:p>
            <a:pPr marL="0" indent="0">
              <a:buNone/>
            </a:pPr>
            <a:endParaRPr lang="en-US" sz="1800" dirty="0"/>
          </a:p>
        </p:txBody>
      </p:sp>
      <p:sp>
        <p:nvSpPr>
          <p:cNvPr id="4" name="Slide Number Placeholder 3"/>
          <p:cNvSpPr>
            <a:spLocks noGrp="1"/>
          </p:cNvSpPr>
          <p:nvPr>
            <p:ph type="sldNum" sz="quarter" idx="12"/>
          </p:nvPr>
        </p:nvSpPr>
        <p:spPr/>
        <p:txBody>
          <a:bodyPr/>
          <a:lstStyle/>
          <a:p>
            <a:fld id="{24BAAF58-F0CE-45E8-9336-100A4352F8D4}" type="slidenum">
              <a:rPr lang="en-ZA" smtClean="0">
                <a:solidFill>
                  <a:prstClr val="black">
                    <a:tint val="75000"/>
                  </a:prstClr>
                </a:solidFill>
              </a:rPr>
              <a:pPr/>
              <a:t>2</a:t>
            </a:fld>
            <a:endParaRPr lang="en-ZA" dirty="0">
              <a:solidFill>
                <a:prstClr val="black">
                  <a:tint val="75000"/>
                </a:prstClr>
              </a:solidFill>
            </a:endParaRPr>
          </a:p>
        </p:txBody>
      </p:sp>
      <p:pic>
        <p:nvPicPr>
          <p:cNvPr id="7" name="Picture 6"/>
          <p:cNvPicPr>
            <a:picLocks noChangeAspect="1"/>
          </p:cNvPicPr>
          <p:nvPr/>
        </p:nvPicPr>
        <p:blipFill>
          <a:blip r:embed="rId2"/>
          <a:stretch>
            <a:fillRect/>
          </a:stretch>
        </p:blipFill>
        <p:spPr>
          <a:xfrm>
            <a:off x="6541115" y="1905097"/>
            <a:ext cx="3618885" cy="2991612"/>
          </a:xfrm>
          <a:prstGeom prst="rect">
            <a:avLst/>
          </a:prstGeom>
        </p:spPr>
      </p:pic>
    </p:spTree>
    <p:extLst>
      <p:ext uri="{BB962C8B-B14F-4D97-AF65-F5344CB8AC3E}">
        <p14:creationId xmlns:p14="http://schemas.microsoft.com/office/powerpoint/2010/main" val="794652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bwMode="auto">
          <a:xfrm>
            <a:off x="704088" y="661416"/>
            <a:ext cx="10799064" cy="639762"/>
          </a:xfrm>
          <a:ln/>
        </p:spPr>
        <p:style>
          <a:lnRef idx="2">
            <a:schemeClr val="accent3"/>
          </a:lnRef>
          <a:fillRef idx="1">
            <a:schemeClr val="lt1"/>
          </a:fillRef>
          <a:effectRef idx="0">
            <a:schemeClr val="accent3"/>
          </a:effectRef>
          <a:fontRef idx="minor">
            <a:schemeClr val="dk1"/>
          </a:fontRef>
        </p:style>
        <p:txBody>
          <a:bodyPr vert="horz" wrap="square" numCol="1" compatLnSpc="1">
            <a:prstTxWarp prst="textNoShape">
              <a:avLst/>
            </a:prstTxWarp>
          </a:bodyPr>
          <a:lstStyle/>
          <a:p>
            <a:pPr algn="ctr"/>
            <a:r>
              <a:rPr lang="en-US" altLang="en-US" sz="3200" b="1" cap="all" dirty="0">
                <a:solidFill>
                  <a:srgbClr val="008000"/>
                </a:solidFill>
              </a:rPr>
              <a:t>Importation </a:t>
            </a:r>
            <a:r>
              <a:rPr lang="en-US" altLang="en-US" sz="3200" b="1" cap="all" dirty="0" smtClean="0">
                <a:solidFill>
                  <a:srgbClr val="008000"/>
                </a:solidFill>
              </a:rPr>
              <a:t>of animals </a:t>
            </a:r>
            <a:r>
              <a:rPr lang="en-US" altLang="en-US" sz="3200" b="1" cap="all" dirty="0">
                <a:solidFill>
                  <a:srgbClr val="008000"/>
                </a:solidFill>
              </a:rPr>
              <a:t>and </a:t>
            </a:r>
            <a:r>
              <a:rPr lang="en-US" altLang="en-US" sz="3200" b="1" cap="all" dirty="0" smtClean="0">
                <a:solidFill>
                  <a:srgbClr val="008000"/>
                </a:solidFill>
              </a:rPr>
              <a:t>animal products</a:t>
            </a:r>
            <a:endParaRPr lang="en-ZA" altLang="en-US" sz="3200" b="1" cap="all" dirty="0">
              <a:solidFill>
                <a:srgbClr val="008000"/>
              </a:solidFill>
            </a:endParaRPr>
          </a:p>
        </p:txBody>
      </p:sp>
      <p:sp>
        <p:nvSpPr>
          <p:cNvPr id="8" name="Content Placeholder 5"/>
          <p:cNvSpPr>
            <a:spLocks noGrp="1"/>
          </p:cNvSpPr>
          <p:nvPr>
            <p:ph idx="1"/>
          </p:nvPr>
        </p:nvSpPr>
        <p:spPr>
          <a:xfrm>
            <a:off x="704088" y="1700784"/>
            <a:ext cx="10799064" cy="4800600"/>
          </a:xfrm>
        </p:spPr>
        <p:txBody>
          <a:bodyPr/>
          <a:lstStyle/>
          <a:p>
            <a:pPr marL="0" indent="0" algn="just" defTabSz="954629">
              <a:lnSpc>
                <a:spcPct val="115000"/>
              </a:lnSpc>
              <a:spcBef>
                <a:spcPts val="0"/>
              </a:spcBef>
              <a:spcAft>
                <a:spcPts val="0"/>
              </a:spcAft>
              <a:buNone/>
            </a:pPr>
            <a:r>
              <a:rPr lang="en-ZA" sz="2400" u="sng" dirty="0">
                <a:solidFill>
                  <a:srgbClr val="444444"/>
                </a:solidFill>
                <a:ea typeface="Calibri" panose="020F0502020204030204" pitchFamily="34" charset="0"/>
                <a:cs typeface="Arial" pitchFamily="34" charset="0"/>
              </a:rPr>
              <a:t>Introduction</a:t>
            </a:r>
          </a:p>
          <a:p>
            <a:pPr marL="0" indent="0" algn="just" defTabSz="954629">
              <a:lnSpc>
                <a:spcPct val="115000"/>
              </a:lnSpc>
              <a:spcBef>
                <a:spcPts val="0"/>
              </a:spcBef>
              <a:spcAft>
                <a:spcPts val="0"/>
              </a:spcAft>
              <a:buNone/>
            </a:pPr>
            <a:r>
              <a:rPr lang="en-ZA" sz="2000" dirty="0" smtClean="0">
                <a:solidFill>
                  <a:srgbClr val="444444"/>
                </a:solidFill>
                <a:ea typeface="Calibri" panose="020F0502020204030204" pitchFamily="34" charset="0"/>
                <a:cs typeface="Arial" pitchFamily="34" charset="0"/>
              </a:rPr>
              <a:t>The Department of Agriculture, Land Reform and Rural Development is responsible for (amongst others), the management </a:t>
            </a:r>
            <a:r>
              <a:rPr lang="en-ZA" sz="2000" dirty="0" smtClean="0">
                <a:solidFill>
                  <a:srgbClr val="444444"/>
                </a:solidFill>
                <a:ea typeface="Calibri" panose="020F0502020204030204" pitchFamily="34" charset="0"/>
                <a:cs typeface="Arial" pitchFamily="34" charset="0"/>
              </a:rPr>
              <a:t>of </a:t>
            </a:r>
            <a:r>
              <a:rPr lang="en-ZA" sz="2000" b="1" dirty="0">
                <a:solidFill>
                  <a:srgbClr val="444444"/>
                </a:solidFill>
                <a:ea typeface="Calibri" panose="020F0502020204030204" pitchFamily="34" charset="0"/>
                <a:cs typeface="Arial" pitchFamily="34" charset="0"/>
              </a:rPr>
              <a:t>r</a:t>
            </a:r>
            <a:r>
              <a:rPr lang="en-ZA" sz="2000" b="1" dirty="0" smtClean="0">
                <a:solidFill>
                  <a:srgbClr val="444444"/>
                </a:solidFill>
                <a:ea typeface="Calibri" panose="020F0502020204030204" pitchFamily="34" charset="0"/>
                <a:cs typeface="Arial" pitchFamily="34" charset="0"/>
              </a:rPr>
              <a:t>isks</a:t>
            </a:r>
            <a:r>
              <a:rPr lang="en-ZA" sz="2000" dirty="0" smtClean="0">
                <a:solidFill>
                  <a:srgbClr val="444444"/>
                </a:solidFill>
                <a:ea typeface="Calibri" panose="020F0502020204030204" pitchFamily="34" charset="0"/>
                <a:cs typeface="Arial" pitchFamily="34" charset="0"/>
              </a:rPr>
              <a:t> </a:t>
            </a:r>
            <a:r>
              <a:rPr lang="en-ZA" sz="2000" dirty="0">
                <a:solidFill>
                  <a:srgbClr val="444444"/>
                </a:solidFill>
                <a:ea typeface="Calibri" panose="020F0502020204030204" pitchFamily="34" charset="0"/>
                <a:cs typeface="Arial" pitchFamily="34" charset="0"/>
              </a:rPr>
              <a:t>associated </a:t>
            </a:r>
            <a:r>
              <a:rPr lang="en-ZA" sz="2000" dirty="0" smtClean="0">
                <a:solidFill>
                  <a:srgbClr val="444444"/>
                </a:solidFill>
                <a:ea typeface="Calibri" panose="020F0502020204030204" pitchFamily="34" charset="0"/>
                <a:cs typeface="Arial" pitchFamily="34" charset="0"/>
              </a:rPr>
              <a:t>with animals and animal products</a:t>
            </a:r>
            <a:endParaRPr lang="en-ZA" sz="2000" dirty="0">
              <a:solidFill>
                <a:srgbClr val="444444"/>
              </a:solidFill>
              <a:ea typeface="Calibri" panose="020F0502020204030204" pitchFamily="34" charset="0"/>
              <a:cs typeface="Arial" pitchFamily="34" charset="0"/>
            </a:endParaRPr>
          </a:p>
          <a:p>
            <a:pPr marL="0" indent="0" algn="just" defTabSz="954629">
              <a:lnSpc>
                <a:spcPct val="115000"/>
              </a:lnSpc>
              <a:spcBef>
                <a:spcPts val="0"/>
              </a:spcBef>
              <a:spcAft>
                <a:spcPts val="0"/>
              </a:spcAft>
              <a:buNone/>
            </a:pPr>
            <a:endParaRPr lang="en-ZA" sz="2400" dirty="0">
              <a:solidFill>
                <a:srgbClr val="444444"/>
              </a:solidFill>
              <a:ea typeface="Calibri" panose="020F0502020204030204" pitchFamily="34" charset="0"/>
              <a:cs typeface="Arial" pitchFamily="34" charset="0"/>
            </a:endParaRPr>
          </a:p>
          <a:p>
            <a:pPr marL="0" indent="0" algn="just" defTabSz="954629">
              <a:lnSpc>
                <a:spcPct val="115000"/>
              </a:lnSpc>
              <a:spcBef>
                <a:spcPts val="0"/>
              </a:spcBef>
              <a:spcAft>
                <a:spcPts val="0"/>
              </a:spcAft>
              <a:buNone/>
            </a:pPr>
            <a:r>
              <a:rPr lang="en-ZA" sz="2400" u="sng" dirty="0">
                <a:solidFill>
                  <a:srgbClr val="444444"/>
                </a:solidFill>
                <a:ea typeface="Calibri" panose="020F0502020204030204" pitchFamily="34" charset="0"/>
                <a:cs typeface="Arial" pitchFamily="34" charset="0"/>
              </a:rPr>
              <a:t>Legislative Framework</a:t>
            </a:r>
          </a:p>
          <a:p>
            <a:pPr algn="just" defTabSz="954629">
              <a:lnSpc>
                <a:spcPct val="115000"/>
              </a:lnSpc>
              <a:spcBef>
                <a:spcPts val="0"/>
              </a:spcBef>
              <a:spcAft>
                <a:spcPts val="0"/>
              </a:spcAft>
              <a:buFont typeface="Wingdings" panose="05000000000000000000" pitchFamily="2" charset="2"/>
              <a:buChar char="ü"/>
            </a:pPr>
            <a:endParaRPr lang="en-ZA" sz="2000" dirty="0">
              <a:solidFill>
                <a:srgbClr val="444444"/>
              </a:solidFill>
              <a:ea typeface="Calibri" panose="020F0502020204030204" pitchFamily="34" charset="0"/>
              <a:cs typeface="Arial" pitchFamily="34" charset="0"/>
            </a:endParaRPr>
          </a:p>
          <a:p>
            <a:pPr marL="96683" algn="just" defTabSz="954629">
              <a:lnSpc>
                <a:spcPct val="115000"/>
              </a:lnSpc>
              <a:spcBef>
                <a:spcPts val="0"/>
              </a:spcBef>
              <a:spcAft>
                <a:spcPts val="0"/>
              </a:spcAft>
              <a:buFont typeface="Wingdings" panose="05000000000000000000" pitchFamily="2" charset="2"/>
              <a:buChar char="Ø"/>
            </a:pPr>
            <a:r>
              <a:rPr lang="en-US" sz="2000" dirty="0">
                <a:solidFill>
                  <a:prstClr val="black"/>
                </a:solidFill>
              </a:rPr>
              <a:t>Animal Diseases Act, 1984 (Act No. 35 of 1984</a:t>
            </a:r>
            <a:r>
              <a:rPr lang="en-US" sz="2000" dirty="0" smtClean="0">
                <a:solidFill>
                  <a:prstClr val="black"/>
                </a:solidFill>
              </a:rPr>
              <a:t>)</a:t>
            </a:r>
          </a:p>
          <a:p>
            <a:pPr marL="96683" algn="just" defTabSz="954629">
              <a:lnSpc>
                <a:spcPct val="115000"/>
              </a:lnSpc>
              <a:spcBef>
                <a:spcPts val="0"/>
              </a:spcBef>
              <a:spcAft>
                <a:spcPts val="0"/>
              </a:spcAft>
              <a:buFont typeface="Wingdings" panose="05000000000000000000" pitchFamily="2" charset="2"/>
              <a:buChar char="Ø"/>
            </a:pPr>
            <a:r>
              <a:rPr lang="en-US" sz="2000" dirty="0" smtClean="0"/>
              <a:t>Meat </a:t>
            </a:r>
            <a:r>
              <a:rPr lang="en-US" sz="2000" dirty="0"/>
              <a:t>Safety Act, 2000 (Act No.40 of 2000)</a:t>
            </a:r>
          </a:p>
          <a:p>
            <a:pPr marL="96683" algn="just" defTabSz="954629">
              <a:lnSpc>
                <a:spcPct val="115000"/>
              </a:lnSpc>
              <a:spcBef>
                <a:spcPts val="0"/>
              </a:spcBef>
              <a:spcAft>
                <a:spcPts val="0"/>
              </a:spcAft>
              <a:buFont typeface="Wingdings" panose="05000000000000000000" pitchFamily="2" charset="2"/>
              <a:buChar char="Ø"/>
            </a:pPr>
            <a:endParaRPr lang="en-ZA" sz="2000" dirty="0">
              <a:solidFill>
                <a:srgbClr val="444444"/>
              </a:solidFill>
              <a:latin typeface="Calibri" panose="020F0502020204030204" pitchFamily="34" charset="0"/>
              <a:ea typeface="Calibri" panose="020F0502020204030204" pitchFamily="34" charset="0"/>
              <a:cs typeface="Arial" pitchFamily="34" charset="0"/>
            </a:endParaRPr>
          </a:p>
          <a:p>
            <a:pPr marL="96683" algn="just" defTabSz="954629">
              <a:lnSpc>
                <a:spcPct val="115000"/>
              </a:lnSpc>
              <a:spcBef>
                <a:spcPts val="0"/>
              </a:spcBef>
              <a:spcAft>
                <a:spcPts val="0"/>
              </a:spcAft>
              <a:buFont typeface="Wingdings" panose="05000000000000000000" pitchFamily="2" charset="2"/>
              <a:buChar char="Ø"/>
            </a:pPr>
            <a:endParaRPr lang="en-ZA" sz="2000" dirty="0">
              <a:solidFill>
                <a:srgbClr val="444444"/>
              </a:solidFill>
              <a:latin typeface="Calibri" panose="020F0502020204030204" pitchFamily="34" charset="0"/>
              <a:ea typeface="Calibri" panose="020F0502020204030204" pitchFamily="34" charset="0"/>
              <a:cs typeface="Arial" pitchFamily="34" charset="0"/>
            </a:endParaRPr>
          </a:p>
          <a:p>
            <a:endParaRPr lang="en-US" dirty="0"/>
          </a:p>
        </p:txBody>
      </p:sp>
    </p:spTree>
    <p:extLst>
      <p:ext uri="{BB962C8B-B14F-4D97-AF65-F5344CB8AC3E}">
        <p14:creationId xmlns:p14="http://schemas.microsoft.com/office/powerpoint/2010/main" val="37976434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bwMode="auto">
          <a:xfrm>
            <a:off x="758952" y="557784"/>
            <a:ext cx="10671048" cy="575754"/>
          </a:xfrm>
          <a:ln/>
        </p:spPr>
        <p:style>
          <a:lnRef idx="2">
            <a:schemeClr val="accent3"/>
          </a:lnRef>
          <a:fillRef idx="1">
            <a:schemeClr val="lt1"/>
          </a:fillRef>
          <a:effectRef idx="0">
            <a:schemeClr val="accent3"/>
          </a:effectRef>
          <a:fontRef idx="minor">
            <a:schemeClr val="dk1"/>
          </a:fontRef>
        </p:style>
        <p:txBody>
          <a:bodyPr vert="horz" wrap="square" numCol="1" compatLnSpc="1">
            <a:prstTxWarp prst="textNoShape">
              <a:avLst/>
            </a:prstTxWarp>
          </a:bodyPr>
          <a:lstStyle/>
          <a:p>
            <a:pPr algn="ctr"/>
            <a:r>
              <a:rPr lang="en-US" altLang="en-US" sz="2902" b="1" cap="all" dirty="0">
                <a:solidFill>
                  <a:srgbClr val="008000"/>
                </a:solidFill>
              </a:rPr>
              <a:t>Importation of </a:t>
            </a:r>
            <a:r>
              <a:rPr lang="en-US" altLang="en-US" sz="2902" b="1" cap="all" dirty="0" smtClean="0">
                <a:solidFill>
                  <a:srgbClr val="008000"/>
                </a:solidFill>
              </a:rPr>
              <a:t>animals and animal products</a:t>
            </a:r>
            <a:endParaRPr lang="en-ZA" altLang="en-US" sz="2902" b="1" cap="all" dirty="0">
              <a:solidFill>
                <a:srgbClr val="008000"/>
              </a:solidFill>
            </a:endParaRPr>
          </a:p>
        </p:txBody>
      </p:sp>
      <p:sp>
        <p:nvSpPr>
          <p:cNvPr id="8" name="Content Placeholder 5"/>
          <p:cNvSpPr>
            <a:spLocks noGrp="1"/>
          </p:cNvSpPr>
          <p:nvPr>
            <p:ph idx="1"/>
          </p:nvPr>
        </p:nvSpPr>
        <p:spPr>
          <a:xfrm>
            <a:off x="758952" y="1508760"/>
            <a:ext cx="10671048" cy="4800600"/>
          </a:xfrm>
        </p:spPr>
        <p:txBody>
          <a:bodyPr/>
          <a:lstStyle/>
          <a:p>
            <a:pPr marL="0" indent="0" algn="just" defTabSz="954629">
              <a:lnSpc>
                <a:spcPct val="115000"/>
              </a:lnSpc>
              <a:spcBef>
                <a:spcPts val="0"/>
              </a:spcBef>
              <a:spcAft>
                <a:spcPts val="0"/>
              </a:spcAft>
              <a:buNone/>
            </a:pPr>
            <a:r>
              <a:rPr lang="en-ZA" sz="2400" u="sng" dirty="0">
                <a:solidFill>
                  <a:srgbClr val="444444"/>
                </a:solidFill>
                <a:latin typeface="Calibri" panose="020F0502020204030204" pitchFamily="34" charset="0"/>
                <a:ea typeface="Calibri" panose="020F0502020204030204" pitchFamily="34" charset="0"/>
                <a:cs typeface="Arial" pitchFamily="34" charset="0"/>
              </a:rPr>
              <a:t>Legislative Mandate </a:t>
            </a:r>
            <a:r>
              <a:rPr lang="en-ZA" sz="2400" u="sng" dirty="0" smtClean="0">
                <a:solidFill>
                  <a:srgbClr val="444444"/>
                </a:solidFill>
                <a:latin typeface="Calibri" panose="020F0502020204030204" pitchFamily="34" charset="0"/>
                <a:ea typeface="Calibri" panose="020F0502020204030204" pitchFamily="34" charset="0"/>
                <a:cs typeface="Arial" pitchFamily="34" charset="0"/>
              </a:rPr>
              <a:t>continued</a:t>
            </a:r>
          </a:p>
          <a:p>
            <a:pPr marL="0" indent="0" algn="just" defTabSz="954629">
              <a:lnSpc>
                <a:spcPct val="115000"/>
              </a:lnSpc>
              <a:spcBef>
                <a:spcPts val="0"/>
              </a:spcBef>
              <a:spcAft>
                <a:spcPts val="0"/>
              </a:spcAft>
              <a:buNone/>
            </a:pPr>
            <a:endParaRPr lang="en-ZA" sz="2400" u="sng" dirty="0">
              <a:solidFill>
                <a:srgbClr val="444444"/>
              </a:solidFill>
              <a:latin typeface="Calibri" panose="020F0502020204030204" pitchFamily="34" charset="0"/>
              <a:ea typeface="Calibri" panose="020F0502020204030204" pitchFamily="34" charset="0"/>
              <a:cs typeface="Arial" pitchFamily="34" charset="0"/>
            </a:endParaRPr>
          </a:p>
          <a:p>
            <a:pPr marL="0" indent="0" algn="just" defTabSz="954629">
              <a:lnSpc>
                <a:spcPct val="115000"/>
              </a:lnSpc>
              <a:spcBef>
                <a:spcPts val="0"/>
              </a:spcBef>
              <a:spcAft>
                <a:spcPts val="0"/>
              </a:spcAft>
              <a:buNone/>
            </a:pPr>
            <a:r>
              <a:rPr lang="en-ZA" sz="2000" dirty="0" smtClean="0">
                <a:latin typeface="Calibri" panose="020F0502020204030204" pitchFamily="34" charset="0"/>
                <a:ea typeface="Calibri" panose="020F0502020204030204" pitchFamily="34" charset="0"/>
                <a:cs typeface="Arial" pitchFamily="34" charset="0"/>
              </a:rPr>
              <a:t>The aim of the Animal Diseases Act, </a:t>
            </a:r>
            <a:r>
              <a:rPr lang="en-US" sz="2000" dirty="0" smtClean="0">
                <a:solidFill>
                  <a:prstClr val="black"/>
                </a:solidFill>
              </a:rPr>
              <a:t>1984 </a:t>
            </a:r>
            <a:r>
              <a:rPr lang="en-US" sz="2000" dirty="0">
                <a:solidFill>
                  <a:prstClr val="black"/>
                </a:solidFill>
              </a:rPr>
              <a:t>(Act No. 35 of 1984</a:t>
            </a:r>
            <a:r>
              <a:rPr lang="en-US" sz="2000" dirty="0" smtClean="0">
                <a:solidFill>
                  <a:prstClr val="black"/>
                </a:solidFill>
              </a:rPr>
              <a:t>) </a:t>
            </a:r>
            <a:r>
              <a:rPr lang="en-ZA" sz="2000" dirty="0" smtClean="0">
                <a:latin typeface="Calibri" panose="020F0502020204030204" pitchFamily="34" charset="0"/>
                <a:ea typeface="Calibri" panose="020F0502020204030204" pitchFamily="34" charset="0"/>
                <a:cs typeface="Arial" pitchFamily="34" charset="0"/>
              </a:rPr>
              <a:t> is to provide for the </a:t>
            </a:r>
            <a:r>
              <a:rPr lang="en-ZA" sz="2000" b="1" dirty="0" smtClean="0">
                <a:latin typeface="Calibri" panose="020F0502020204030204" pitchFamily="34" charset="0"/>
                <a:ea typeface="Calibri" panose="020F0502020204030204" pitchFamily="34" charset="0"/>
                <a:cs typeface="Arial" pitchFamily="34" charset="0"/>
              </a:rPr>
              <a:t>control </a:t>
            </a:r>
            <a:r>
              <a:rPr lang="en-ZA" sz="2000" dirty="0" smtClean="0">
                <a:latin typeface="Calibri" panose="020F0502020204030204" pitchFamily="34" charset="0"/>
                <a:ea typeface="Calibri" panose="020F0502020204030204" pitchFamily="34" charset="0"/>
                <a:cs typeface="Arial" pitchFamily="34" charset="0"/>
              </a:rPr>
              <a:t>of animal diseases and parasites, for measures to promote animal health, and for matters connected therewith</a:t>
            </a:r>
            <a:endParaRPr lang="en-ZA" sz="2000" dirty="0">
              <a:latin typeface="Calibri" panose="020F0502020204030204" pitchFamily="34" charset="0"/>
              <a:ea typeface="Calibri" panose="020F0502020204030204" pitchFamily="34" charset="0"/>
              <a:cs typeface="Arial" pitchFamily="34" charset="0"/>
            </a:endParaRPr>
          </a:p>
          <a:p>
            <a:pPr marL="0" indent="0" algn="just" defTabSz="954629">
              <a:lnSpc>
                <a:spcPct val="115000"/>
              </a:lnSpc>
              <a:spcBef>
                <a:spcPts val="0"/>
              </a:spcBef>
              <a:spcAft>
                <a:spcPts val="0"/>
              </a:spcAft>
              <a:buNone/>
            </a:pPr>
            <a:endParaRPr lang="en-ZA" sz="2000" dirty="0">
              <a:solidFill>
                <a:srgbClr val="444444"/>
              </a:solidFill>
              <a:latin typeface="Calibri" panose="020F0502020204030204" pitchFamily="34" charset="0"/>
              <a:ea typeface="Calibri" panose="020F0502020204030204" pitchFamily="34" charset="0"/>
              <a:cs typeface="Arial" pitchFamily="34" charset="0"/>
            </a:endParaRPr>
          </a:p>
          <a:p>
            <a:pPr marL="0" indent="0" algn="just">
              <a:lnSpc>
                <a:spcPct val="115000"/>
              </a:lnSpc>
              <a:spcBef>
                <a:spcPts val="0"/>
              </a:spcBef>
              <a:spcAft>
                <a:spcPts val="0"/>
              </a:spcAft>
              <a:buNone/>
            </a:pPr>
            <a:r>
              <a:rPr lang="en-ZA" sz="2000" dirty="0">
                <a:solidFill>
                  <a:srgbClr val="444444"/>
                </a:solidFill>
                <a:latin typeface="Calibri" panose="020F0502020204030204" pitchFamily="34" charset="0"/>
                <a:ea typeface="Calibri" panose="020F0502020204030204" pitchFamily="34" charset="0"/>
                <a:cs typeface="Times New Roman" panose="02020603050405020304" pitchFamily="18" charset="0"/>
              </a:rPr>
              <a:t>The </a:t>
            </a:r>
            <a:r>
              <a:rPr lang="en-ZA" sz="2000" dirty="0" smtClean="0">
                <a:solidFill>
                  <a:srgbClr val="444444"/>
                </a:solidFill>
                <a:latin typeface="Calibri" panose="020F0502020204030204" pitchFamily="34" charset="0"/>
                <a:ea typeface="Calibri" panose="020F0502020204030204" pitchFamily="34" charset="0"/>
                <a:cs typeface="Times New Roman" panose="02020603050405020304" pitchFamily="18" charset="0"/>
              </a:rPr>
              <a:t>Animal Diseases Act may be obtained from </a:t>
            </a:r>
            <a:r>
              <a:rPr lang="en-ZA" sz="2000" dirty="0">
                <a:solidFill>
                  <a:srgbClr val="444444"/>
                </a:solidFill>
                <a:latin typeface="Calibri" panose="020F0502020204030204" pitchFamily="34" charset="0"/>
                <a:ea typeface="Calibri" panose="020F0502020204030204" pitchFamily="34" charset="0"/>
                <a:cs typeface="Times New Roman" panose="02020603050405020304" pitchFamily="18" charset="0"/>
              </a:rPr>
              <a:t>the following link:- </a:t>
            </a:r>
            <a:r>
              <a:rPr lang="en-ZA" sz="2000" dirty="0">
                <a:solidFill>
                  <a:srgbClr val="444444"/>
                </a:solidFill>
                <a:latin typeface="Calibri" panose="020F0502020204030204" pitchFamily="34" charset="0"/>
                <a:ea typeface="Calibri" panose="020F0502020204030204" pitchFamily="34" charset="0"/>
                <a:cs typeface="Times New Roman" panose="02020603050405020304" pitchFamily="18" charset="0"/>
                <a:hlinkClick r:id="rId2"/>
              </a:rPr>
              <a:t>https://</a:t>
            </a:r>
            <a:r>
              <a:rPr lang="en-ZA" sz="2000" dirty="0" smtClean="0">
                <a:solidFill>
                  <a:srgbClr val="444444"/>
                </a:solidFill>
                <a:latin typeface="Calibri" panose="020F0502020204030204" pitchFamily="34" charset="0"/>
                <a:ea typeface="Calibri" panose="020F0502020204030204" pitchFamily="34" charset="0"/>
                <a:cs typeface="Times New Roman" panose="02020603050405020304" pitchFamily="18" charset="0"/>
                <a:hlinkClick r:id="rId2"/>
              </a:rPr>
              <a:t>www.dalrrd.gov.za/vetweb/Legislation/Animal%20Diseases%20Act%20MAIN.htm</a:t>
            </a:r>
            <a:endParaRPr lang="en-ZA" sz="2000" dirty="0" smtClean="0">
              <a:solidFill>
                <a:srgbClr val="444444"/>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0"/>
              </a:spcAft>
              <a:buNone/>
            </a:pPr>
            <a:endParaRPr lang="en-ZA" sz="2000" dirty="0">
              <a:solidFill>
                <a:srgbClr val="444444"/>
              </a:solidFill>
              <a:latin typeface="Calibri" panose="020F0502020204030204" pitchFamily="34" charset="0"/>
              <a:ea typeface="Calibri" panose="020F0502020204030204" pitchFamily="34" charset="0"/>
              <a:cs typeface="Arial" pitchFamily="34" charset="0"/>
            </a:endParaRPr>
          </a:p>
          <a:p>
            <a:pPr marL="0" indent="0">
              <a:buNone/>
            </a:pPr>
            <a:endParaRPr lang="en-US" dirty="0"/>
          </a:p>
        </p:txBody>
      </p:sp>
    </p:spTree>
    <p:extLst>
      <p:ext uri="{BB962C8B-B14F-4D97-AF65-F5344CB8AC3E}">
        <p14:creationId xmlns:p14="http://schemas.microsoft.com/office/powerpoint/2010/main" val="939387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bwMode="auto">
          <a:xfrm>
            <a:off x="758952" y="502920"/>
            <a:ext cx="10671048" cy="575754"/>
          </a:xfrm>
          <a:ln/>
        </p:spPr>
        <p:style>
          <a:lnRef idx="2">
            <a:schemeClr val="accent3"/>
          </a:lnRef>
          <a:fillRef idx="1">
            <a:schemeClr val="lt1"/>
          </a:fillRef>
          <a:effectRef idx="0">
            <a:schemeClr val="accent3"/>
          </a:effectRef>
          <a:fontRef idx="minor">
            <a:schemeClr val="dk1"/>
          </a:fontRef>
        </p:style>
        <p:txBody>
          <a:bodyPr vert="horz" wrap="square" numCol="1" compatLnSpc="1">
            <a:prstTxWarp prst="textNoShape">
              <a:avLst/>
            </a:prstTxWarp>
          </a:bodyPr>
          <a:lstStyle/>
          <a:p>
            <a:pPr algn="ctr"/>
            <a:r>
              <a:rPr lang="en-US" altLang="en-US" sz="2902" b="1" cap="all" dirty="0">
                <a:solidFill>
                  <a:srgbClr val="008000"/>
                </a:solidFill>
              </a:rPr>
              <a:t>Importation of </a:t>
            </a:r>
            <a:r>
              <a:rPr lang="en-US" altLang="en-US" sz="2902" b="1" cap="all" dirty="0" smtClean="0">
                <a:solidFill>
                  <a:srgbClr val="008000"/>
                </a:solidFill>
              </a:rPr>
              <a:t>animals and animal products</a:t>
            </a:r>
            <a:endParaRPr lang="en-ZA" altLang="en-US" sz="2902" b="1" cap="all" dirty="0">
              <a:solidFill>
                <a:srgbClr val="008000"/>
              </a:solidFill>
            </a:endParaRPr>
          </a:p>
        </p:txBody>
      </p:sp>
      <p:sp>
        <p:nvSpPr>
          <p:cNvPr id="8" name="Content Placeholder 5"/>
          <p:cNvSpPr>
            <a:spLocks noGrp="1"/>
          </p:cNvSpPr>
          <p:nvPr>
            <p:ph idx="1"/>
          </p:nvPr>
        </p:nvSpPr>
        <p:spPr>
          <a:xfrm>
            <a:off x="758952" y="1408176"/>
            <a:ext cx="10671048" cy="4800600"/>
          </a:xfrm>
        </p:spPr>
        <p:txBody>
          <a:bodyPr/>
          <a:lstStyle/>
          <a:p>
            <a:pPr marL="0" indent="0" algn="just" defTabSz="954629">
              <a:lnSpc>
                <a:spcPct val="115000"/>
              </a:lnSpc>
              <a:spcBef>
                <a:spcPts val="0"/>
              </a:spcBef>
              <a:spcAft>
                <a:spcPts val="0"/>
              </a:spcAft>
              <a:buNone/>
            </a:pPr>
            <a:r>
              <a:rPr lang="en-ZA" sz="2400" u="sng" dirty="0">
                <a:solidFill>
                  <a:srgbClr val="444444"/>
                </a:solidFill>
                <a:latin typeface="Calibri" panose="020F0502020204030204" pitchFamily="34" charset="0"/>
                <a:ea typeface="Calibri" panose="020F0502020204030204" pitchFamily="34" charset="0"/>
                <a:cs typeface="Arial" pitchFamily="34" charset="0"/>
              </a:rPr>
              <a:t>Legislative Mandate </a:t>
            </a:r>
            <a:r>
              <a:rPr lang="en-ZA" sz="2400" u="sng" dirty="0" smtClean="0">
                <a:solidFill>
                  <a:srgbClr val="444444"/>
                </a:solidFill>
                <a:latin typeface="Calibri" panose="020F0502020204030204" pitchFamily="34" charset="0"/>
                <a:ea typeface="Calibri" panose="020F0502020204030204" pitchFamily="34" charset="0"/>
                <a:cs typeface="Arial" pitchFamily="34" charset="0"/>
              </a:rPr>
              <a:t>continued</a:t>
            </a:r>
          </a:p>
          <a:p>
            <a:pPr marL="0" indent="0" algn="just" defTabSz="954629">
              <a:lnSpc>
                <a:spcPct val="115000"/>
              </a:lnSpc>
              <a:spcBef>
                <a:spcPts val="0"/>
              </a:spcBef>
              <a:spcAft>
                <a:spcPts val="0"/>
              </a:spcAft>
              <a:buNone/>
            </a:pPr>
            <a:endParaRPr lang="en-ZA" sz="2400" u="sng" dirty="0">
              <a:solidFill>
                <a:srgbClr val="444444"/>
              </a:solidFill>
              <a:latin typeface="Calibri" panose="020F0502020204030204" pitchFamily="34" charset="0"/>
              <a:ea typeface="Calibri" panose="020F0502020204030204" pitchFamily="34" charset="0"/>
              <a:cs typeface="Arial" pitchFamily="34" charset="0"/>
            </a:endParaRPr>
          </a:p>
          <a:p>
            <a:pPr marL="0" indent="0" algn="just" defTabSz="954629">
              <a:lnSpc>
                <a:spcPct val="115000"/>
              </a:lnSpc>
              <a:spcBef>
                <a:spcPts val="0"/>
              </a:spcBef>
              <a:spcAft>
                <a:spcPts val="0"/>
              </a:spcAft>
              <a:buNone/>
            </a:pPr>
            <a:r>
              <a:rPr lang="en-ZA" sz="2000" dirty="0" smtClean="0">
                <a:latin typeface="Calibri" panose="020F0502020204030204" pitchFamily="34" charset="0"/>
                <a:ea typeface="Calibri" panose="020F0502020204030204" pitchFamily="34" charset="0"/>
                <a:cs typeface="Arial" pitchFamily="34" charset="0"/>
              </a:rPr>
              <a:t>The aim of the Meat Safety Act</a:t>
            </a:r>
            <a:r>
              <a:rPr lang="en-US" sz="2000" dirty="0"/>
              <a:t>, 2000 (Act No.40 of </a:t>
            </a:r>
            <a:r>
              <a:rPr lang="en-US" sz="2000" dirty="0" smtClean="0"/>
              <a:t>2000) </a:t>
            </a:r>
            <a:r>
              <a:rPr lang="en-ZA" sz="2000" dirty="0" smtClean="0">
                <a:latin typeface="Calibri" panose="020F0502020204030204" pitchFamily="34" charset="0"/>
                <a:ea typeface="Calibri" panose="020F0502020204030204" pitchFamily="34" charset="0"/>
                <a:cs typeface="Arial" pitchFamily="34" charset="0"/>
              </a:rPr>
              <a:t>is to</a:t>
            </a:r>
            <a:r>
              <a:rPr lang="en-US" sz="2000" dirty="0" smtClean="0">
                <a:latin typeface="Calibri" panose="020F0502020204030204" pitchFamily="34" charset="0"/>
                <a:ea typeface="Calibri" panose="020F0502020204030204" pitchFamily="34" charset="0"/>
                <a:cs typeface="Arial" pitchFamily="34" charset="0"/>
              </a:rPr>
              <a:t> </a:t>
            </a:r>
            <a:r>
              <a:rPr lang="en-US" sz="2000" dirty="0">
                <a:latin typeface="Calibri" panose="020F0502020204030204" pitchFamily="34" charset="0"/>
                <a:ea typeface="Calibri" panose="020F0502020204030204" pitchFamily="34" charset="0"/>
                <a:cs typeface="Arial" pitchFamily="34" charset="0"/>
              </a:rPr>
              <a:t>provide for measures </a:t>
            </a:r>
            <a:r>
              <a:rPr lang="en-US" sz="2000" b="1" dirty="0">
                <a:latin typeface="Calibri" panose="020F0502020204030204" pitchFamily="34" charset="0"/>
                <a:ea typeface="Calibri" panose="020F0502020204030204" pitchFamily="34" charset="0"/>
                <a:cs typeface="Arial" pitchFamily="34" charset="0"/>
              </a:rPr>
              <a:t>to promote meat safety and the safety of animal products</a:t>
            </a:r>
            <a:r>
              <a:rPr lang="en-US" sz="2000" dirty="0">
                <a:latin typeface="Calibri" panose="020F0502020204030204" pitchFamily="34" charset="0"/>
                <a:ea typeface="Calibri" panose="020F0502020204030204" pitchFamily="34" charset="0"/>
                <a:cs typeface="Arial" pitchFamily="34" charset="0"/>
              </a:rPr>
              <a:t>; to establish </a:t>
            </a:r>
            <a:r>
              <a:rPr lang="en-US" sz="2000" dirty="0" smtClean="0">
                <a:latin typeface="Calibri" panose="020F0502020204030204" pitchFamily="34" charset="0"/>
                <a:ea typeface="Calibri" panose="020F0502020204030204" pitchFamily="34" charset="0"/>
                <a:cs typeface="Arial" pitchFamily="34" charset="0"/>
              </a:rPr>
              <a:t>and maintain </a:t>
            </a:r>
            <a:r>
              <a:rPr lang="en-US" sz="2000" dirty="0">
                <a:latin typeface="Calibri" panose="020F0502020204030204" pitchFamily="34" charset="0"/>
                <a:ea typeface="Calibri" panose="020F0502020204030204" pitchFamily="34" charset="0"/>
                <a:cs typeface="Arial" pitchFamily="34" charset="0"/>
              </a:rPr>
              <a:t>essential national standards in respect of abattoirs; to regulate the importation </a:t>
            </a:r>
            <a:r>
              <a:rPr lang="en-US" sz="2000" dirty="0" smtClean="0">
                <a:latin typeface="Calibri" panose="020F0502020204030204" pitchFamily="34" charset="0"/>
                <a:ea typeface="Calibri" panose="020F0502020204030204" pitchFamily="34" charset="0"/>
                <a:cs typeface="Arial" pitchFamily="34" charset="0"/>
              </a:rPr>
              <a:t>and exportation </a:t>
            </a:r>
            <a:r>
              <a:rPr lang="en-US" sz="2000" dirty="0">
                <a:latin typeface="Calibri" panose="020F0502020204030204" pitchFamily="34" charset="0"/>
                <a:ea typeface="Calibri" panose="020F0502020204030204" pitchFamily="34" charset="0"/>
                <a:cs typeface="Arial" pitchFamily="34" charset="0"/>
              </a:rPr>
              <a:t>of meat; to establish meat safety schemes; and to provide for matters </a:t>
            </a:r>
            <a:r>
              <a:rPr lang="en-US" sz="2000" dirty="0" smtClean="0">
                <a:latin typeface="Calibri" panose="020F0502020204030204" pitchFamily="34" charset="0"/>
                <a:ea typeface="Calibri" panose="020F0502020204030204" pitchFamily="34" charset="0"/>
                <a:cs typeface="Arial" pitchFamily="34" charset="0"/>
              </a:rPr>
              <a:t>connected therewith.</a:t>
            </a:r>
          </a:p>
          <a:p>
            <a:pPr marL="0" indent="0" algn="just" defTabSz="954629">
              <a:lnSpc>
                <a:spcPct val="115000"/>
              </a:lnSpc>
              <a:spcBef>
                <a:spcPts val="0"/>
              </a:spcBef>
              <a:spcAft>
                <a:spcPts val="0"/>
              </a:spcAft>
              <a:buNone/>
            </a:pPr>
            <a:endParaRPr lang="en-ZA" sz="2000" dirty="0">
              <a:solidFill>
                <a:srgbClr val="444444"/>
              </a:solidFill>
              <a:latin typeface="Calibri" panose="020F0502020204030204" pitchFamily="34" charset="0"/>
              <a:ea typeface="Calibri" panose="020F0502020204030204" pitchFamily="34" charset="0"/>
              <a:cs typeface="Arial" pitchFamily="34" charset="0"/>
            </a:endParaRPr>
          </a:p>
          <a:p>
            <a:pPr marL="0" indent="0" algn="just">
              <a:lnSpc>
                <a:spcPct val="115000"/>
              </a:lnSpc>
              <a:spcBef>
                <a:spcPts val="0"/>
              </a:spcBef>
              <a:spcAft>
                <a:spcPts val="0"/>
              </a:spcAft>
              <a:buNone/>
            </a:pPr>
            <a:r>
              <a:rPr lang="en-ZA" sz="2000" dirty="0">
                <a:solidFill>
                  <a:srgbClr val="444444"/>
                </a:solidFill>
                <a:latin typeface="Calibri" panose="020F0502020204030204" pitchFamily="34" charset="0"/>
                <a:ea typeface="Calibri" panose="020F0502020204030204" pitchFamily="34" charset="0"/>
                <a:cs typeface="Times New Roman" panose="02020603050405020304" pitchFamily="18" charset="0"/>
              </a:rPr>
              <a:t>The </a:t>
            </a:r>
            <a:r>
              <a:rPr lang="en-ZA" sz="2000" dirty="0" smtClean="0">
                <a:solidFill>
                  <a:srgbClr val="444444"/>
                </a:solidFill>
                <a:latin typeface="Calibri" panose="020F0502020204030204" pitchFamily="34" charset="0"/>
                <a:ea typeface="Calibri" panose="020F0502020204030204" pitchFamily="34" charset="0"/>
                <a:cs typeface="Times New Roman" panose="02020603050405020304" pitchFamily="18" charset="0"/>
              </a:rPr>
              <a:t>Meat Safety Act may be obtained from </a:t>
            </a:r>
            <a:r>
              <a:rPr lang="en-ZA" sz="2000" dirty="0">
                <a:solidFill>
                  <a:srgbClr val="444444"/>
                </a:solidFill>
                <a:latin typeface="Calibri" panose="020F0502020204030204" pitchFamily="34" charset="0"/>
                <a:ea typeface="Calibri" panose="020F0502020204030204" pitchFamily="34" charset="0"/>
                <a:cs typeface="Times New Roman" panose="02020603050405020304" pitchFamily="18" charset="0"/>
              </a:rPr>
              <a:t>the following link:- </a:t>
            </a:r>
            <a:r>
              <a:rPr lang="en-ZA" sz="2000" dirty="0">
                <a:solidFill>
                  <a:srgbClr val="444444"/>
                </a:solidFill>
                <a:latin typeface="Calibri" panose="020F0502020204030204" pitchFamily="34" charset="0"/>
                <a:ea typeface="Calibri" panose="020F0502020204030204" pitchFamily="34" charset="0"/>
                <a:cs typeface="Times New Roman" panose="02020603050405020304" pitchFamily="18" charset="0"/>
                <a:hlinkClick r:id="rId2"/>
              </a:rPr>
              <a:t>https://</a:t>
            </a:r>
            <a:r>
              <a:rPr lang="en-ZA" sz="2000" dirty="0" smtClean="0">
                <a:solidFill>
                  <a:srgbClr val="444444"/>
                </a:solidFill>
                <a:latin typeface="Calibri" panose="020F0502020204030204" pitchFamily="34" charset="0"/>
                <a:ea typeface="Calibri" panose="020F0502020204030204" pitchFamily="34" charset="0"/>
                <a:cs typeface="Times New Roman" panose="02020603050405020304" pitchFamily="18" charset="0"/>
                <a:hlinkClick r:id="rId2"/>
              </a:rPr>
              <a:t>www.dalrrd.gov.za/vetweb/Legislation/Meat%20safety/Act-Meat%20Safetyx.pdf</a:t>
            </a:r>
            <a:endParaRPr lang="en-ZA" sz="2000" dirty="0" smtClean="0">
              <a:solidFill>
                <a:srgbClr val="444444"/>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Bef>
                <a:spcPts val="0"/>
              </a:spcBef>
              <a:spcAft>
                <a:spcPts val="0"/>
              </a:spcAft>
              <a:buNone/>
            </a:pPr>
            <a:endParaRPr lang="en-ZA" sz="2000" dirty="0">
              <a:solidFill>
                <a:srgbClr val="444444"/>
              </a:solidFill>
              <a:latin typeface="Calibri" panose="020F0502020204030204" pitchFamily="34" charset="0"/>
              <a:ea typeface="Calibri" panose="020F0502020204030204" pitchFamily="34" charset="0"/>
              <a:cs typeface="Arial" pitchFamily="34" charset="0"/>
            </a:endParaRPr>
          </a:p>
          <a:p>
            <a:pPr marL="0" indent="0">
              <a:buNone/>
            </a:pPr>
            <a:endParaRPr lang="en-US" dirty="0"/>
          </a:p>
        </p:txBody>
      </p:sp>
    </p:spTree>
    <p:extLst>
      <p:ext uri="{BB962C8B-B14F-4D97-AF65-F5344CB8AC3E}">
        <p14:creationId xmlns:p14="http://schemas.microsoft.com/office/powerpoint/2010/main" val="861015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936" y="105571"/>
            <a:ext cx="10357104" cy="792161"/>
          </a:xfrm>
          <a:ln/>
        </p:spPr>
        <p:style>
          <a:lnRef idx="2">
            <a:schemeClr val="accent3"/>
          </a:lnRef>
          <a:fillRef idx="1">
            <a:schemeClr val="lt1"/>
          </a:fillRef>
          <a:effectRef idx="0">
            <a:schemeClr val="accent3"/>
          </a:effectRef>
          <a:fontRef idx="minor">
            <a:schemeClr val="dk1"/>
          </a:fontRef>
        </p:style>
        <p:txBody>
          <a:bodyPr>
            <a:normAutofit/>
          </a:bodyPr>
          <a:lstStyle/>
          <a:p>
            <a:r>
              <a:rPr lang="en-US" altLang="en-US" sz="2800" cap="all" dirty="0">
                <a:solidFill>
                  <a:srgbClr val="008000"/>
                </a:solidFill>
              </a:rPr>
              <a:t> </a:t>
            </a:r>
            <a:r>
              <a:rPr lang="en-US" altLang="en-US" sz="2800" b="1" cap="all" dirty="0">
                <a:solidFill>
                  <a:srgbClr val="008000"/>
                </a:solidFill>
              </a:rPr>
              <a:t>Importation </a:t>
            </a:r>
            <a:r>
              <a:rPr lang="en-US" altLang="en-US" sz="2800" b="1" cap="all" dirty="0" smtClean="0">
                <a:solidFill>
                  <a:srgbClr val="008000"/>
                </a:solidFill>
              </a:rPr>
              <a:t>of animals and animal products</a:t>
            </a:r>
            <a:endParaRPr lang="en-US" sz="2800" b="1" dirty="0">
              <a:solidFill>
                <a:srgbClr val="008000"/>
              </a:solidFill>
              <a:cs typeface="Arial" panose="020B0604020202020204" pitchFamily="34" charset="0"/>
            </a:endParaRPr>
          </a:p>
        </p:txBody>
      </p:sp>
      <p:sp>
        <p:nvSpPr>
          <p:cNvPr id="3" name="Content Placeholder 2"/>
          <p:cNvSpPr>
            <a:spLocks noGrp="1"/>
          </p:cNvSpPr>
          <p:nvPr>
            <p:ph idx="1"/>
          </p:nvPr>
        </p:nvSpPr>
        <p:spPr>
          <a:xfrm>
            <a:off x="630936" y="1072897"/>
            <a:ext cx="10357104" cy="4419601"/>
          </a:xfrm>
          <a:ln>
            <a:solidFill>
              <a:srgbClr val="00B050"/>
            </a:solidFill>
          </a:ln>
        </p:spPr>
        <p:txBody>
          <a:bodyPr>
            <a:normAutofit/>
          </a:bodyPr>
          <a:lstStyle/>
          <a:p>
            <a:pPr marL="0" indent="0">
              <a:buNone/>
            </a:pPr>
            <a:r>
              <a:rPr lang="en-ZA" sz="2400" u="sng" dirty="0">
                <a:solidFill>
                  <a:srgbClr val="444444"/>
                </a:solidFill>
                <a:latin typeface="Calibri" panose="020F0502020204030204" pitchFamily="34" charset="0"/>
                <a:ea typeface="Calibri" panose="020F0502020204030204" pitchFamily="34" charset="0"/>
                <a:cs typeface="Arial" pitchFamily="34" charset="0"/>
              </a:rPr>
              <a:t>Legislative Mandate continued</a:t>
            </a:r>
          </a:p>
          <a:p>
            <a:pPr>
              <a:buFont typeface="Wingdings" panose="05000000000000000000" pitchFamily="2" charset="2"/>
              <a:buChar char="q"/>
            </a:pPr>
            <a:endParaRPr lang="en-US" sz="1800" dirty="0">
              <a:latin typeface="Arial" panose="020B0604020202020204" pitchFamily="34" charset="0"/>
              <a:cs typeface="Arial" panose="020B0604020202020204" pitchFamily="34" charset="0"/>
            </a:endParaRPr>
          </a:p>
          <a:p>
            <a:pPr marL="0" indent="0">
              <a:buNone/>
            </a:pPr>
            <a:endParaRPr lang="en-US" sz="1800" dirty="0"/>
          </a:p>
        </p:txBody>
      </p:sp>
      <p:sp>
        <p:nvSpPr>
          <p:cNvPr id="4" name="Slide Number Placeholder 3"/>
          <p:cNvSpPr>
            <a:spLocks noGrp="1"/>
          </p:cNvSpPr>
          <p:nvPr>
            <p:ph type="sldNum" sz="quarter" idx="12"/>
          </p:nvPr>
        </p:nvSpPr>
        <p:spPr/>
        <p:txBody>
          <a:bodyPr/>
          <a:lstStyle/>
          <a:p>
            <a:fld id="{24BAAF58-F0CE-45E8-9336-100A4352F8D4}" type="slidenum">
              <a:rPr lang="en-ZA" smtClean="0">
                <a:solidFill>
                  <a:prstClr val="black">
                    <a:tint val="75000"/>
                  </a:prstClr>
                </a:solidFill>
              </a:rPr>
              <a:pPr/>
              <a:t>6</a:t>
            </a:fld>
            <a:endParaRPr lang="en-ZA" dirty="0">
              <a:solidFill>
                <a:prstClr val="black">
                  <a:tint val="75000"/>
                </a:prstClr>
              </a:solidFill>
            </a:endParaRPr>
          </a:p>
        </p:txBody>
      </p:sp>
      <p:sp>
        <p:nvSpPr>
          <p:cNvPr id="6" name="Rectangle 5"/>
          <p:cNvSpPr/>
          <p:nvPr/>
        </p:nvSpPr>
        <p:spPr>
          <a:xfrm>
            <a:off x="798576" y="1639825"/>
            <a:ext cx="10018776" cy="3693319"/>
          </a:xfrm>
          <a:prstGeom prst="rect">
            <a:avLst/>
          </a:prstGeom>
        </p:spPr>
        <p:txBody>
          <a:bodyPr wrap="square">
            <a:spAutoFit/>
          </a:bodyPr>
          <a:lstStyle/>
          <a:p>
            <a:pPr algn="just">
              <a:lnSpc>
                <a:spcPct val="150000"/>
              </a:lnSpc>
              <a:defRPr/>
            </a:pPr>
            <a:r>
              <a:rPr lang="en-US" sz="2000" dirty="0" smtClean="0">
                <a:solidFill>
                  <a:prstClr val="black"/>
                </a:solidFill>
              </a:rPr>
              <a:t>In </a:t>
            </a:r>
            <a:r>
              <a:rPr lang="en-US" sz="2000" dirty="0">
                <a:solidFill>
                  <a:prstClr val="black"/>
                </a:solidFill>
              </a:rPr>
              <a:t>terms of Section 6 of the </a:t>
            </a:r>
            <a:r>
              <a:rPr lang="en-US" sz="2000" b="1" dirty="0">
                <a:solidFill>
                  <a:prstClr val="black"/>
                </a:solidFill>
              </a:rPr>
              <a:t>Animal Diseases Act, 1984 (Act No. 35 of 1984),</a:t>
            </a:r>
            <a:r>
              <a:rPr lang="en-US" sz="2000" dirty="0">
                <a:solidFill>
                  <a:prstClr val="black"/>
                </a:solidFill>
              </a:rPr>
              <a:t>  </a:t>
            </a:r>
            <a:r>
              <a:rPr lang="en-US" sz="2000" dirty="0" smtClean="0">
                <a:solidFill>
                  <a:prstClr val="black"/>
                </a:solidFill>
              </a:rPr>
              <a:t>‘No </a:t>
            </a:r>
            <a:r>
              <a:rPr lang="en-US" sz="2000" dirty="0">
                <a:solidFill>
                  <a:prstClr val="black"/>
                </a:solidFill>
              </a:rPr>
              <a:t>animal or animal product (including samples) may be imported into or moved in transit through South Africa without obtaining a veterinary import </a:t>
            </a:r>
            <a:r>
              <a:rPr lang="en-US" sz="2000" dirty="0" smtClean="0">
                <a:solidFill>
                  <a:prstClr val="black"/>
                </a:solidFill>
              </a:rPr>
              <a:t>permit’</a:t>
            </a:r>
          </a:p>
          <a:p>
            <a:pPr algn="just">
              <a:lnSpc>
                <a:spcPct val="150000"/>
              </a:lnSpc>
              <a:defRPr/>
            </a:pPr>
            <a:endParaRPr lang="en-US" dirty="0" smtClean="0">
              <a:solidFill>
                <a:prstClr val="black"/>
              </a:solidFill>
            </a:endParaRPr>
          </a:p>
          <a:p>
            <a:pPr algn="just">
              <a:lnSpc>
                <a:spcPct val="150000"/>
              </a:lnSpc>
              <a:defRPr/>
            </a:pPr>
            <a:r>
              <a:rPr lang="en-US" sz="2000" dirty="0" smtClean="0"/>
              <a:t>In </a:t>
            </a:r>
            <a:r>
              <a:rPr lang="en-US" sz="2000" dirty="0"/>
              <a:t>terms of Section 13 (1)(a) the  </a:t>
            </a:r>
            <a:r>
              <a:rPr lang="en-US" sz="2000" b="1" dirty="0"/>
              <a:t>Meat Safety Act, 2000 (Act 40 of 2000</a:t>
            </a:r>
            <a:r>
              <a:rPr lang="en-US" sz="2000" b="1" dirty="0" smtClean="0"/>
              <a:t>)</a:t>
            </a:r>
            <a:r>
              <a:rPr lang="en-US" sz="2000" dirty="0" smtClean="0"/>
              <a:t>, </a:t>
            </a:r>
            <a:r>
              <a:rPr lang="en-US" sz="2000" dirty="0"/>
              <a:t>“No person may import any meat into the Republic except on the authority of a permit issued by the national executive officer”</a:t>
            </a:r>
          </a:p>
          <a:p>
            <a:pPr algn="just">
              <a:lnSpc>
                <a:spcPct val="150000"/>
              </a:lnSpc>
              <a:spcBef>
                <a:spcPts val="0"/>
              </a:spcBef>
              <a:defRPr/>
            </a:pPr>
            <a:endParaRPr lang="en-US" dirty="0">
              <a:solidFill>
                <a:prstClr val="black"/>
              </a:solidFill>
            </a:endParaRPr>
          </a:p>
        </p:txBody>
      </p:sp>
      <p:sp>
        <p:nvSpPr>
          <p:cNvPr id="5" name="Rectangle 4"/>
          <p:cNvSpPr/>
          <p:nvPr/>
        </p:nvSpPr>
        <p:spPr>
          <a:xfrm>
            <a:off x="6556248" y="1761585"/>
            <a:ext cx="3938016" cy="1477328"/>
          </a:xfrm>
          <a:prstGeom prst="rect">
            <a:avLst/>
          </a:prstGeom>
        </p:spPr>
        <p:txBody>
          <a:bodyPr wrap="square">
            <a:spAutoFit/>
          </a:bodyPr>
          <a:lstStyle/>
          <a:p>
            <a:endParaRPr lang="en-US" dirty="0" smtClean="0"/>
          </a:p>
          <a:p>
            <a:endParaRPr lang="en-US" sz="2400" dirty="0"/>
          </a:p>
          <a:p>
            <a:endParaRPr lang="en-US" sz="2400" dirty="0" smtClean="0"/>
          </a:p>
          <a:p>
            <a:endParaRPr lang="en-US" sz="2400" dirty="0"/>
          </a:p>
        </p:txBody>
      </p:sp>
    </p:spTree>
    <p:extLst>
      <p:ext uri="{BB962C8B-B14F-4D97-AF65-F5344CB8AC3E}">
        <p14:creationId xmlns:p14="http://schemas.microsoft.com/office/powerpoint/2010/main" val="36148364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936" y="105571"/>
            <a:ext cx="10357104" cy="792161"/>
          </a:xfrm>
          <a:ln/>
        </p:spPr>
        <p:style>
          <a:lnRef idx="2">
            <a:schemeClr val="accent3"/>
          </a:lnRef>
          <a:fillRef idx="1">
            <a:schemeClr val="lt1"/>
          </a:fillRef>
          <a:effectRef idx="0">
            <a:schemeClr val="accent3"/>
          </a:effectRef>
          <a:fontRef idx="minor">
            <a:schemeClr val="dk1"/>
          </a:fontRef>
        </p:style>
        <p:txBody>
          <a:bodyPr>
            <a:normAutofit/>
          </a:bodyPr>
          <a:lstStyle/>
          <a:p>
            <a:r>
              <a:rPr lang="en-US" altLang="en-US" sz="2800" cap="all" dirty="0">
                <a:solidFill>
                  <a:srgbClr val="008000"/>
                </a:solidFill>
              </a:rPr>
              <a:t> </a:t>
            </a:r>
            <a:r>
              <a:rPr lang="en-US" altLang="en-US" sz="2800" b="1" cap="all" dirty="0">
                <a:solidFill>
                  <a:srgbClr val="008000"/>
                </a:solidFill>
              </a:rPr>
              <a:t>Importation </a:t>
            </a:r>
            <a:r>
              <a:rPr lang="en-US" altLang="en-US" sz="2800" b="1" cap="all" dirty="0" smtClean="0">
                <a:solidFill>
                  <a:srgbClr val="008000"/>
                </a:solidFill>
              </a:rPr>
              <a:t>of animals and animal products</a:t>
            </a:r>
            <a:endParaRPr lang="en-US" sz="2800" b="1" dirty="0">
              <a:solidFill>
                <a:srgbClr val="008000"/>
              </a:solidFill>
              <a:cs typeface="Arial" panose="020B0604020202020204" pitchFamily="34" charset="0"/>
            </a:endParaRPr>
          </a:p>
        </p:txBody>
      </p:sp>
      <p:sp>
        <p:nvSpPr>
          <p:cNvPr id="3" name="Content Placeholder 2"/>
          <p:cNvSpPr>
            <a:spLocks noGrp="1"/>
          </p:cNvSpPr>
          <p:nvPr>
            <p:ph idx="1"/>
          </p:nvPr>
        </p:nvSpPr>
        <p:spPr>
          <a:xfrm>
            <a:off x="630936" y="1072897"/>
            <a:ext cx="10357104" cy="4419601"/>
          </a:xfrm>
          <a:ln>
            <a:solidFill>
              <a:srgbClr val="00B050"/>
            </a:solidFill>
          </a:ln>
        </p:spPr>
        <p:txBody>
          <a:bodyPr>
            <a:normAutofit/>
          </a:bodyPr>
          <a:lstStyle/>
          <a:p>
            <a:pPr>
              <a:buFont typeface="Wingdings" panose="05000000000000000000" pitchFamily="2" charset="2"/>
              <a:buChar char="q"/>
            </a:pPr>
            <a:endParaRPr lang="en-US" sz="1800" dirty="0">
              <a:latin typeface="Arial" panose="020B0604020202020204" pitchFamily="34" charset="0"/>
              <a:cs typeface="Arial" panose="020B0604020202020204" pitchFamily="34" charset="0"/>
            </a:endParaRPr>
          </a:p>
          <a:p>
            <a:pPr marL="0" indent="0">
              <a:buNone/>
            </a:pPr>
            <a:endParaRPr lang="en-US" sz="1800" dirty="0"/>
          </a:p>
        </p:txBody>
      </p:sp>
      <p:sp>
        <p:nvSpPr>
          <p:cNvPr id="4" name="Slide Number Placeholder 3"/>
          <p:cNvSpPr>
            <a:spLocks noGrp="1"/>
          </p:cNvSpPr>
          <p:nvPr>
            <p:ph type="sldNum" sz="quarter" idx="12"/>
          </p:nvPr>
        </p:nvSpPr>
        <p:spPr/>
        <p:txBody>
          <a:bodyPr/>
          <a:lstStyle/>
          <a:p>
            <a:fld id="{24BAAF58-F0CE-45E8-9336-100A4352F8D4}" type="slidenum">
              <a:rPr lang="en-ZA" smtClean="0">
                <a:solidFill>
                  <a:prstClr val="black">
                    <a:tint val="75000"/>
                  </a:prstClr>
                </a:solidFill>
              </a:rPr>
              <a:pPr/>
              <a:t>7</a:t>
            </a:fld>
            <a:endParaRPr lang="en-ZA" dirty="0">
              <a:solidFill>
                <a:prstClr val="black">
                  <a:tint val="75000"/>
                </a:prstClr>
              </a:solidFill>
            </a:endParaRPr>
          </a:p>
        </p:txBody>
      </p:sp>
      <p:sp>
        <p:nvSpPr>
          <p:cNvPr id="6" name="Rectangle 5"/>
          <p:cNvSpPr/>
          <p:nvPr/>
        </p:nvSpPr>
        <p:spPr>
          <a:xfrm>
            <a:off x="630936" y="1159038"/>
            <a:ext cx="10357104" cy="4247317"/>
          </a:xfrm>
          <a:prstGeom prst="rect">
            <a:avLst/>
          </a:prstGeom>
        </p:spPr>
        <p:txBody>
          <a:bodyPr wrap="square">
            <a:spAutoFit/>
          </a:bodyPr>
          <a:lstStyle/>
          <a:p>
            <a:pPr>
              <a:lnSpc>
                <a:spcPct val="150000"/>
              </a:lnSpc>
              <a:defRPr/>
            </a:pPr>
            <a:r>
              <a:rPr lang="en-ZA" u="sng" dirty="0">
                <a:solidFill>
                  <a:srgbClr val="444444"/>
                </a:solidFill>
                <a:latin typeface="Calibri" panose="020F0502020204030204" pitchFamily="34" charset="0"/>
                <a:ea typeface="Calibri" panose="020F0502020204030204" pitchFamily="34" charset="0"/>
                <a:cs typeface="Arial" pitchFamily="34" charset="0"/>
              </a:rPr>
              <a:t>Legislative Mandate </a:t>
            </a:r>
            <a:r>
              <a:rPr lang="en-ZA" u="sng" dirty="0" smtClean="0">
                <a:solidFill>
                  <a:srgbClr val="444444"/>
                </a:solidFill>
                <a:latin typeface="Calibri" panose="020F0502020204030204" pitchFamily="34" charset="0"/>
                <a:ea typeface="Calibri" panose="020F0502020204030204" pitchFamily="34" charset="0"/>
                <a:cs typeface="Arial" pitchFamily="34" charset="0"/>
              </a:rPr>
              <a:t>continued</a:t>
            </a:r>
          </a:p>
          <a:p>
            <a:pPr>
              <a:lnSpc>
                <a:spcPct val="150000"/>
              </a:lnSpc>
              <a:defRPr/>
            </a:pPr>
            <a:endParaRPr lang="en-ZA" u="sng" dirty="0">
              <a:solidFill>
                <a:srgbClr val="444444"/>
              </a:solidFill>
              <a:latin typeface="Calibri" panose="020F0502020204030204" pitchFamily="34" charset="0"/>
              <a:ea typeface="Calibri" panose="020F0502020204030204" pitchFamily="34" charset="0"/>
              <a:cs typeface="Arial" pitchFamily="34" charset="0"/>
            </a:endParaRPr>
          </a:p>
          <a:p>
            <a:pPr marL="381000" indent="-381000" algn="just">
              <a:lnSpc>
                <a:spcPct val="150000"/>
              </a:lnSpc>
              <a:spcBef>
                <a:spcPct val="0"/>
              </a:spcBef>
              <a:buFont typeface="Wingdings" pitchFamily="2" charset="2"/>
              <a:buChar char="Ø"/>
              <a:defRPr/>
            </a:pPr>
            <a:r>
              <a:rPr lang="en-US" altLang="en-US" dirty="0" smtClean="0">
                <a:solidFill>
                  <a:prstClr val="black"/>
                </a:solidFill>
                <a:cs typeface="Arial" charset="0"/>
              </a:rPr>
              <a:t>All </a:t>
            </a:r>
            <a:r>
              <a:rPr lang="en-US" altLang="en-US" dirty="0">
                <a:solidFill>
                  <a:prstClr val="black"/>
                </a:solidFill>
                <a:cs typeface="Arial" charset="0"/>
              </a:rPr>
              <a:t>movement of animals and animal products carries a certain disease risk</a:t>
            </a:r>
            <a:r>
              <a:rPr lang="en-US" altLang="en-US" dirty="0" smtClean="0">
                <a:solidFill>
                  <a:prstClr val="black"/>
                </a:solidFill>
                <a:cs typeface="Arial" charset="0"/>
              </a:rPr>
              <a:t>.</a:t>
            </a:r>
          </a:p>
          <a:p>
            <a:pPr marL="381000" indent="-381000" algn="just">
              <a:lnSpc>
                <a:spcPct val="150000"/>
              </a:lnSpc>
              <a:spcBef>
                <a:spcPct val="0"/>
              </a:spcBef>
              <a:buFont typeface="Wingdings" pitchFamily="2" charset="2"/>
              <a:buChar char="Ø"/>
              <a:defRPr/>
            </a:pPr>
            <a:endParaRPr lang="en-US" altLang="en-US" dirty="0">
              <a:solidFill>
                <a:prstClr val="black"/>
              </a:solidFill>
              <a:cs typeface="Arial" charset="0"/>
            </a:endParaRPr>
          </a:p>
          <a:p>
            <a:pPr marL="381000" indent="-381000" algn="just">
              <a:lnSpc>
                <a:spcPct val="150000"/>
              </a:lnSpc>
              <a:spcBef>
                <a:spcPct val="0"/>
              </a:spcBef>
              <a:buFont typeface="Wingdings" pitchFamily="2" charset="2"/>
              <a:buChar char="Ø"/>
              <a:defRPr/>
            </a:pPr>
            <a:r>
              <a:rPr lang="en-US" altLang="en-US" dirty="0">
                <a:solidFill>
                  <a:prstClr val="black"/>
                </a:solidFill>
                <a:cs typeface="Arial" charset="0"/>
              </a:rPr>
              <a:t>The process of issuing an import permit with a veterinary health certificate guarantees that a specific animal or animal product </a:t>
            </a:r>
            <a:r>
              <a:rPr lang="en-US" altLang="en-US" dirty="0" smtClean="0">
                <a:cs typeface="Arial" charset="0"/>
              </a:rPr>
              <a:t>does have a certain </a:t>
            </a:r>
            <a:r>
              <a:rPr lang="en-US" altLang="en-US" b="1" dirty="0" smtClean="0">
                <a:cs typeface="Arial" charset="0"/>
              </a:rPr>
              <a:t>health status complying </a:t>
            </a:r>
            <a:r>
              <a:rPr lang="en-US" altLang="en-US" dirty="0" smtClean="0">
                <a:cs typeface="Arial" charset="0"/>
              </a:rPr>
              <a:t>to the importing county’s health standards as well as international health standards</a:t>
            </a:r>
          </a:p>
          <a:p>
            <a:pPr marL="381000" indent="-381000" algn="just">
              <a:lnSpc>
                <a:spcPct val="150000"/>
              </a:lnSpc>
              <a:spcBef>
                <a:spcPct val="0"/>
              </a:spcBef>
              <a:buFont typeface="Wingdings" pitchFamily="2" charset="2"/>
              <a:buChar char="Ø"/>
              <a:defRPr/>
            </a:pPr>
            <a:endParaRPr lang="en-US" altLang="en-US" dirty="0" smtClean="0">
              <a:cs typeface="Arial" charset="0"/>
            </a:endParaRPr>
          </a:p>
          <a:p>
            <a:pPr marL="381000" indent="-381000" algn="just">
              <a:lnSpc>
                <a:spcPct val="150000"/>
              </a:lnSpc>
              <a:spcBef>
                <a:spcPct val="0"/>
              </a:spcBef>
              <a:buFont typeface="Wingdings" pitchFamily="2" charset="2"/>
              <a:buChar char="Ø"/>
              <a:defRPr/>
            </a:pPr>
            <a:r>
              <a:rPr lang="en-US" altLang="en-US" dirty="0" smtClean="0">
                <a:solidFill>
                  <a:prstClr val="black"/>
                </a:solidFill>
                <a:cs typeface="Arial" charset="0"/>
              </a:rPr>
              <a:t>The importing country sets the import requirements for risk reduction. Since they are the ones to be exposed to risk. </a:t>
            </a:r>
            <a:endParaRPr lang="en-US" altLang="en-US" dirty="0">
              <a:solidFill>
                <a:prstClr val="black"/>
              </a:solidFill>
              <a:cs typeface="Arial" charset="0"/>
            </a:endParaRPr>
          </a:p>
        </p:txBody>
      </p:sp>
    </p:spTree>
    <p:extLst>
      <p:ext uri="{BB962C8B-B14F-4D97-AF65-F5344CB8AC3E}">
        <p14:creationId xmlns:p14="http://schemas.microsoft.com/office/powerpoint/2010/main" val="2096498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840" y="356934"/>
            <a:ext cx="10972800" cy="731202"/>
          </a:xfrm>
        </p:spPr>
        <p:style>
          <a:lnRef idx="2">
            <a:schemeClr val="accent3"/>
          </a:lnRef>
          <a:fillRef idx="1">
            <a:schemeClr val="lt1"/>
          </a:fillRef>
          <a:effectRef idx="0">
            <a:schemeClr val="accent3"/>
          </a:effectRef>
          <a:fontRef idx="minor">
            <a:schemeClr val="dk1"/>
          </a:fontRef>
        </p:style>
        <p:txBody>
          <a:bodyPr/>
          <a:lstStyle/>
          <a:p>
            <a:r>
              <a:rPr lang="en-US" altLang="en-US" sz="2400" b="1" cap="all" dirty="0">
                <a:solidFill>
                  <a:srgbClr val="008000"/>
                </a:solidFill>
              </a:rPr>
              <a:t>Importation of animals and animal products </a:t>
            </a:r>
            <a:endParaRPr lang="en-US" sz="2400" b="1" dirty="0">
              <a:solidFill>
                <a:srgbClr val="008000"/>
              </a:solidFill>
            </a:endParaRPr>
          </a:p>
        </p:txBody>
      </p:sp>
      <p:sp>
        <p:nvSpPr>
          <p:cNvPr id="3" name="Content Placeholder 2"/>
          <p:cNvSpPr>
            <a:spLocks noGrp="1"/>
          </p:cNvSpPr>
          <p:nvPr>
            <p:ph idx="1"/>
          </p:nvPr>
        </p:nvSpPr>
        <p:spPr>
          <a:xfrm>
            <a:off x="624840" y="1645920"/>
            <a:ext cx="10972800" cy="3977640"/>
          </a:xfrm>
        </p:spPr>
        <p:txBody>
          <a:bodyPr/>
          <a:lstStyle/>
          <a:p>
            <a:pPr marL="0" indent="0" algn="just">
              <a:buNone/>
            </a:pPr>
            <a:r>
              <a:rPr lang="en-US" altLang="en-US" sz="2400" u="sng" dirty="0">
                <a:solidFill>
                  <a:prstClr val="black"/>
                </a:solidFill>
                <a:latin typeface="Calibri" panose="020F0502020204030204" pitchFamily="34" charset="0"/>
              </a:rPr>
              <a:t>Import </a:t>
            </a:r>
            <a:r>
              <a:rPr lang="en-US" altLang="en-US" sz="2400" u="sng" dirty="0" smtClean="0">
                <a:solidFill>
                  <a:prstClr val="black"/>
                </a:solidFill>
                <a:latin typeface="Calibri" panose="020F0502020204030204" pitchFamily="34" charset="0"/>
              </a:rPr>
              <a:t>Procedures</a:t>
            </a:r>
          </a:p>
          <a:p>
            <a:pPr marL="0" indent="0" algn="just">
              <a:buNone/>
            </a:pPr>
            <a:endParaRPr lang="en-US" altLang="en-US" sz="2400" u="sng" dirty="0">
              <a:solidFill>
                <a:prstClr val="black"/>
              </a:solidFill>
              <a:latin typeface="Calibri" panose="020F0502020204030204" pitchFamily="34" charset="0"/>
            </a:endParaRPr>
          </a:p>
          <a:p>
            <a:pPr algn="just">
              <a:buFont typeface="Wingdings" panose="05000000000000000000" pitchFamily="2" charset="2"/>
              <a:buChar char="Ø"/>
            </a:pPr>
            <a:r>
              <a:rPr lang="en-US" altLang="en-US" sz="2400" dirty="0" smtClean="0"/>
              <a:t>The applicant must arrange </a:t>
            </a:r>
            <a:r>
              <a:rPr lang="en-US" altLang="en-US" sz="2400" dirty="0"/>
              <a:t>for the permit to be collected in person or  </a:t>
            </a:r>
            <a:r>
              <a:rPr lang="en-US" altLang="en-US" sz="2400" dirty="0" smtClean="0"/>
              <a:t>arrange </a:t>
            </a:r>
            <a:r>
              <a:rPr lang="en-US" altLang="en-US" sz="2400" dirty="0"/>
              <a:t>a courier service</a:t>
            </a:r>
          </a:p>
          <a:p>
            <a:pPr algn="just">
              <a:buFont typeface="Wingdings" panose="05000000000000000000" pitchFamily="2" charset="2"/>
              <a:buChar char="Ø"/>
            </a:pPr>
            <a:r>
              <a:rPr lang="en-US" altLang="en-US" sz="2400" dirty="0" smtClean="0"/>
              <a:t>A </a:t>
            </a:r>
            <a:r>
              <a:rPr lang="en-US" altLang="en-US" sz="2400" dirty="0"/>
              <a:t>Veterinary Health Certificate (VHC)  will accompany the  Veterinary Import Permit (VIP).</a:t>
            </a:r>
          </a:p>
          <a:p>
            <a:pPr algn="just">
              <a:buFont typeface="Wingdings" panose="05000000000000000000" pitchFamily="2" charset="2"/>
              <a:buChar char="Ø"/>
            </a:pPr>
            <a:r>
              <a:rPr lang="en-US" altLang="en-US" sz="2400" dirty="0" smtClean="0"/>
              <a:t>The </a:t>
            </a:r>
            <a:r>
              <a:rPr lang="en-US" altLang="en-US" sz="2400" dirty="0"/>
              <a:t>VHC needs to be completed before departure </a:t>
            </a:r>
            <a:r>
              <a:rPr lang="en-US" altLang="en-US" sz="2400" dirty="0" smtClean="0"/>
              <a:t>within the set time frame in </a:t>
            </a:r>
            <a:r>
              <a:rPr lang="en-US" altLang="en-US" sz="2400" dirty="0"/>
              <a:t>English by a </a:t>
            </a:r>
            <a:r>
              <a:rPr lang="en-US" altLang="en-US" sz="2400" dirty="0" smtClean="0"/>
              <a:t>Veterinarian </a:t>
            </a:r>
            <a:r>
              <a:rPr lang="en-US" altLang="en-US" sz="2400" dirty="0"/>
              <a:t>authorized thereto by the Veterinary Authority of the exporting country</a:t>
            </a:r>
          </a:p>
          <a:p>
            <a:endParaRPr lang="en-US" dirty="0"/>
          </a:p>
        </p:txBody>
      </p:sp>
    </p:spTree>
    <p:extLst>
      <p:ext uri="{BB962C8B-B14F-4D97-AF65-F5344CB8AC3E}">
        <p14:creationId xmlns:p14="http://schemas.microsoft.com/office/powerpoint/2010/main" val="31121608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9462"/>
            <a:ext cx="10972800" cy="712914"/>
          </a:xfrm>
        </p:spPr>
        <p:style>
          <a:lnRef idx="2">
            <a:schemeClr val="accent3"/>
          </a:lnRef>
          <a:fillRef idx="1">
            <a:schemeClr val="lt1"/>
          </a:fillRef>
          <a:effectRef idx="0">
            <a:schemeClr val="accent3"/>
          </a:effectRef>
          <a:fontRef idx="minor">
            <a:schemeClr val="dk1"/>
          </a:fontRef>
        </p:style>
        <p:txBody>
          <a:bodyPr/>
          <a:lstStyle/>
          <a:p>
            <a:r>
              <a:rPr lang="en-US" altLang="en-US" sz="2400" b="1" cap="all" dirty="0">
                <a:solidFill>
                  <a:srgbClr val="008000"/>
                </a:solidFill>
              </a:rPr>
              <a:t>Importation of animals and animal products </a:t>
            </a:r>
            <a:endParaRPr lang="en-US" b="1" dirty="0">
              <a:solidFill>
                <a:srgbClr val="008000"/>
              </a:solidFill>
            </a:endParaRPr>
          </a:p>
        </p:txBody>
      </p:sp>
      <p:sp>
        <p:nvSpPr>
          <p:cNvPr id="5" name="Content Placeholder 2"/>
          <p:cNvSpPr>
            <a:spLocks noGrp="1"/>
          </p:cNvSpPr>
          <p:nvPr>
            <p:ph idx="1"/>
          </p:nvPr>
        </p:nvSpPr>
        <p:spPr>
          <a:xfrm>
            <a:off x="609600" y="722376"/>
            <a:ext cx="10972800" cy="5038344"/>
          </a:xfrm>
        </p:spPr>
        <p:txBody>
          <a:bodyPr/>
          <a:lstStyle/>
          <a:p>
            <a:pPr marL="0" lvl="0" indent="0" algn="just">
              <a:lnSpc>
                <a:spcPct val="150000"/>
              </a:lnSpc>
              <a:buNone/>
            </a:pPr>
            <a:r>
              <a:rPr lang="en-US" altLang="en-US" sz="2000" u="sng" dirty="0" smtClean="0">
                <a:solidFill>
                  <a:prstClr val="black"/>
                </a:solidFill>
                <a:latin typeface="Calibri" panose="020F0502020204030204" pitchFamily="34" charset="0"/>
              </a:rPr>
              <a:t>Application form and tariffs</a:t>
            </a:r>
          </a:p>
          <a:p>
            <a:pPr marL="0" lvl="0" indent="0" algn="just">
              <a:lnSpc>
                <a:spcPct val="150000"/>
              </a:lnSpc>
              <a:buNone/>
            </a:pPr>
            <a:r>
              <a:rPr lang="en-US" altLang="en-US" sz="2000" dirty="0" smtClean="0">
                <a:solidFill>
                  <a:prstClr val="black"/>
                </a:solidFill>
                <a:latin typeface="Calibri" panose="020F0502020204030204" pitchFamily="34" charset="0"/>
              </a:rPr>
              <a:t>The </a:t>
            </a:r>
            <a:r>
              <a:rPr lang="en-US" altLang="en-US" sz="2000" b="1" dirty="0" smtClean="0">
                <a:solidFill>
                  <a:prstClr val="black"/>
                </a:solidFill>
                <a:latin typeface="Calibri" panose="020F0502020204030204" pitchFamily="34" charset="0"/>
              </a:rPr>
              <a:t>CORRECT</a:t>
            </a:r>
            <a:r>
              <a:rPr lang="en-US" altLang="en-US" sz="2000" dirty="0" smtClean="0">
                <a:solidFill>
                  <a:prstClr val="black"/>
                </a:solidFill>
                <a:latin typeface="Calibri" panose="020F0502020204030204" pitchFamily="34" charset="0"/>
              </a:rPr>
              <a:t> </a:t>
            </a:r>
            <a:r>
              <a:rPr lang="en-US" altLang="en-US" sz="2000" b="1" dirty="0">
                <a:solidFill>
                  <a:prstClr val="black"/>
                </a:solidFill>
                <a:latin typeface="Calibri" panose="020F0502020204030204" pitchFamily="34" charset="0"/>
              </a:rPr>
              <a:t>application form </a:t>
            </a:r>
            <a:r>
              <a:rPr lang="en-US" altLang="en-US" sz="2000" dirty="0">
                <a:solidFill>
                  <a:prstClr val="black"/>
                </a:solidFill>
                <a:latin typeface="Calibri" panose="020F0502020204030204" pitchFamily="34" charset="0"/>
              </a:rPr>
              <a:t>for the importation of the specific animal or animal product must be </a:t>
            </a:r>
            <a:r>
              <a:rPr lang="en-US" altLang="en-US" sz="2000" dirty="0" smtClean="0">
                <a:solidFill>
                  <a:prstClr val="black"/>
                </a:solidFill>
                <a:latin typeface="Calibri" panose="020F0502020204030204" pitchFamily="34" charset="0"/>
              </a:rPr>
              <a:t>duly completed</a:t>
            </a:r>
            <a:r>
              <a:rPr lang="en-US" altLang="en-US" sz="2000" dirty="0">
                <a:solidFill>
                  <a:prstClr val="black"/>
                </a:solidFill>
                <a:latin typeface="Calibri" panose="020F0502020204030204" pitchFamily="34" charset="0"/>
              </a:rPr>
              <a:t>.</a:t>
            </a:r>
          </a:p>
          <a:p>
            <a:pPr lvl="0" algn="just">
              <a:lnSpc>
                <a:spcPct val="150000"/>
              </a:lnSpc>
              <a:buFont typeface="Wingdings" pitchFamily="2" charset="2"/>
              <a:buChar char="Ø"/>
            </a:pPr>
            <a:r>
              <a:rPr lang="en-US" altLang="en-US" sz="2000" dirty="0">
                <a:solidFill>
                  <a:prstClr val="black"/>
                </a:solidFill>
                <a:latin typeface="Calibri" panose="020F0502020204030204" pitchFamily="34" charset="0"/>
              </a:rPr>
              <a:t> </a:t>
            </a:r>
            <a:r>
              <a:rPr lang="en-US" altLang="en-US" sz="2000" dirty="0">
                <a:latin typeface="Calibri" panose="020F0502020204030204" pitchFamily="34" charset="0"/>
              </a:rPr>
              <a:t>A</a:t>
            </a:r>
            <a:r>
              <a:rPr lang="en-US" altLang="en-US" sz="2000" dirty="0" smtClean="0">
                <a:latin typeface="Calibri" panose="020F0502020204030204" pitchFamily="34" charset="0"/>
              </a:rPr>
              <a:t> VIP should be obtained by the importer</a:t>
            </a:r>
            <a:r>
              <a:rPr lang="en-US" altLang="en-US" sz="2000" b="1" dirty="0" smtClean="0">
                <a:latin typeface="Calibri" panose="020F0502020204030204" pitchFamily="34" charset="0"/>
              </a:rPr>
              <a:t> before </a:t>
            </a:r>
            <a:r>
              <a:rPr lang="en-US" altLang="en-US" sz="2000" dirty="0" smtClean="0">
                <a:latin typeface="Calibri" panose="020F0502020204030204" pitchFamily="34" charset="0"/>
              </a:rPr>
              <a:t>the relevant animal or animal product is removed from the country of origin for the purpose of importing it into the Republic</a:t>
            </a:r>
          </a:p>
          <a:p>
            <a:pPr lvl="0" algn="just">
              <a:lnSpc>
                <a:spcPct val="150000"/>
              </a:lnSpc>
              <a:buFont typeface="Wingdings" pitchFamily="2" charset="2"/>
              <a:buChar char="Ø"/>
            </a:pPr>
            <a:r>
              <a:rPr lang="en-US" altLang="en-US" sz="2000" dirty="0" smtClean="0">
                <a:solidFill>
                  <a:prstClr val="black"/>
                </a:solidFill>
                <a:latin typeface="Calibri" panose="020F0502020204030204" pitchFamily="34" charset="0"/>
              </a:rPr>
              <a:t>The </a:t>
            </a:r>
            <a:r>
              <a:rPr lang="en-US" altLang="en-US" sz="2000" dirty="0">
                <a:solidFill>
                  <a:prstClr val="black"/>
                </a:solidFill>
                <a:latin typeface="Calibri" panose="020F0502020204030204" pitchFamily="34" charset="0"/>
              </a:rPr>
              <a:t>forms can be obtained from the Permit Office or on the </a:t>
            </a:r>
            <a:r>
              <a:rPr lang="en-US" altLang="en-US" sz="2000" dirty="0" smtClean="0">
                <a:solidFill>
                  <a:prstClr val="black"/>
                </a:solidFill>
                <a:latin typeface="Calibri" panose="020F0502020204030204" pitchFamily="34" charset="0"/>
              </a:rPr>
              <a:t>website:- </a:t>
            </a:r>
            <a:r>
              <a:rPr lang="en-US" altLang="en-US" sz="2000" u="sng" dirty="0" smtClean="0">
                <a:solidFill>
                  <a:prstClr val="black"/>
                </a:solidFill>
                <a:latin typeface="Calibri" panose="020F0502020204030204" pitchFamily="34" charset="0"/>
                <a:hlinkClick r:id="rId2"/>
              </a:rPr>
              <a:t>https</a:t>
            </a:r>
            <a:r>
              <a:rPr lang="en-US" altLang="en-US" sz="2000" u="sng" dirty="0">
                <a:solidFill>
                  <a:prstClr val="black"/>
                </a:solidFill>
                <a:latin typeface="Calibri" panose="020F0502020204030204" pitchFamily="34" charset="0"/>
                <a:hlinkClick r:id="rId2"/>
              </a:rPr>
              <a:t>://www.dalrrd.gov.za/Branches/Agricultural-Production-Health-Food-Safety/Animal-Health/importexport/forms</a:t>
            </a:r>
            <a:endParaRPr lang="en-US" altLang="en-US" sz="2000" u="sng" dirty="0">
              <a:solidFill>
                <a:prstClr val="black"/>
              </a:solidFill>
              <a:latin typeface="Calibri" panose="020F0502020204030204" pitchFamily="34" charset="0"/>
            </a:endParaRPr>
          </a:p>
          <a:p>
            <a:pPr lvl="0" algn="just">
              <a:lnSpc>
                <a:spcPct val="150000"/>
              </a:lnSpc>
              <a:buFont typeface="Wingdings" pitchFamily="2" charset="2"/>
              <a:buChar char="Ø"/>
            </a:pPr>
            <a:r>
              <a:rPr lang="en-US" altLang="en-US" sz="2000" dirty="0">
                <a:solidFill>
                  <a:prstClr val="black"/>
                </a:solidFill>
                <a:latin typeface="Calibri" panose="020F0502020204030204" pitchFamily="34" charset="0"/>
              </a:rPr>
              <a:t>The </a:t>
            </a:r>
            <a:r>
              <a:rPr lang="en-US" altLang="en-US" sz="2000" dirty="0" smtClean="0">
                <a:solidFill>
                  <a:prstClr val="black"/>
                </a:solidFill>
                <a:latin typeface="Calibri" panose="020F0502020204030204" pitchFamily="34" charset="0"/>
              </a:rPr>
              <a:t>duly completed application form </a:t>
            </a:r>
            <a:r>
              <a:rPr lang="en-US" altLang="en-US" sz="2000" b="1" dirty="0">
                <a:solidFill>
                  <a:prstClr val="black"/>
                </a:solidFill>
                <a:latin typeface="Calibri" panose="020F0502020204030204" pitchFamily="34" charset="0"/>
              </a:rPr>
              <a:t>together </a:t>
            </a:r>
            <a:r>
              <a:rPr lang="en-US" altLang="en-US" sz="2000" dirty="0">
                <a:solidFill>
                  <a:prstClr val="black"/>
                </a:solidFill>
                <a:latin typeface="Calibri" panose="020F0502020204030204" pitchFamily="34" charset="0"/>
              </a:rPr>
              <a:t>with proof of </a:t>
            </a:r>
            <a:r>
              <a:rPr lang="en-US" altLang="en-US" sz="2000" dirty="0" smtClean="0">
                <a:solidFill>
                  <a:prstClr val="black"/>
                </a:solidFill>
                <a:latin typeface="Calibri" panose="020F0502020204030204" pitchFamily="34" charset="0"/>
              </a:rPr>
              <a:t>payment and other required documentation </a:t>
            </a:r>
            <a:r>
              <a:rPr lang="en-US" altLang="en-US" sz="2000" dirty="0">
                <a:solidFill>
                  <a:prstClr val="black"/>
                </a:solidFill>
                <a:latin typeface="Calibri" panose="020F0502020204030204" pitchFamily="34" charset="0"/>
              </a:rPr>
              <a:t>can be emailed to </a:t>
            </a:r>
            <a:r>
              <a:rPr lang="en-US" altLang="en-US" sz="2000" dirty="0" smtClean="0">
                <a:solidFill>
                  <a:prstClr val="black"/>
                </a:solidFill>
                <a:latin typeface="Calibri" panose="020F0502020204030204" pitchFamily="34" charset="0"/>
                <a:hlinkClick r:id="rId3"/>
              </a:rPr>
              <a:t>VetPermits@Dalrrd.gov.za</a:t>
            </a:r>
            <a:endParaRPr lang="en-US" altLang="en-US" sz="2000" dirty="0" smtClean="0">
              <a:solidFill>
                <a:prstClr val="black"/>
              </a:solidFill>
              <a:latin typeface="Calibri" panose="020F0502020204030204" pitchFamily="34" charset="0"/>
            </a:endParaRPr>
          </a:p>
          <a:p>
            <a:pPr lvl="0" algn="just">
              <a:lnSpc>
                <a:spcPct val="150000"/>
              </a:lnSpc>
              <a:buFont typeface="Wingdings" pitchFamily="2" charset="2"/>
              <a:buChar char="Ø"/>
            </a:pPr>
            <a:endParaRPr lang="en-US" altLang="en-US" sz="2000" dirty="0">
              <a:solidFill>
                <a:prstClr val="black"/>
              </a:solidFill>
              <a:latin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445983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411</TotalTime>
  <Words>1166</Words>
  <Application>Microsoft Office PowerPoint</Application>
  <PresentationFormat>Widescreen</PresentationFormat>
  <Paragraphs>142</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Symbol</vt:lpstr>
      <vt:lpstr>Times New Roman</vt:lpstr>
      <vt:lpstr>Wingdings</vt:lpstr>
      <vt:lpstr>1_Office Theme</vt:lpstr>
      <vt:lpstr>IMPORT PROCEDURES FOR  ANIMALS AND ANIMAL PRODUCTS </vt:lpstr>
      <vt:lpstr>PRESENTATION OUTLINE</vt:lpstr>
      <vt:lpstr>Importation of animals and animal products</vt:lpstr>
      <vt:lpstr>Importation of animals and animal products</vt:lpstr>
      <vt:lpstr>Importation of animals and animal products</vt:lpstr>
      <vt:lpstr> Importation of animals and animal products</vt:lpstr>
      <vt:lpstr> Importation of animals and animal products</vt:lpstr>
      <vt:lpstr>Importation of animals and animal products </vt:lpstr>
      <vt:lpstr>Importation of animals and animal products </vt:lpstr>
      <vt:lpstr>Importation of animals and animal products </vt:lpstr>
      <vt:lpstr>Importation of animals and animal products </vt:lpstr>
      <vt:lpstr>Importation of animals and animal products </vt:lpstr>
      <vt:lpstr>In cases where quarantine of animals is required</vt:lpstr>
      <vt:lpstr>CHALLENGES</vt:lpstr>
      <vt:lpstr>Banking details-VETERINARY IMPORT PERMITS</vt:lpstr>
      <vt:lpstr>CONTACT Information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ThuleN</dc:creator>
  <cp:lastModifiedBy>ThuleN</cp:lastModifiedBy>
  <cp:revision>32</cp:revision>
  <cp:lastPrinted>2021-03-09T05:55:31Z</cp:lastPrinted>
  <dcterms:created xsi:type="dcterms:W3CDTF">2021-03-01T13:00:48Z</dcterms:created>
  <dcterms:modified xsi:type="dcterms:W3CDTF">2021-03-12T07:23:22Z</dcterms:modified>
</cp:coreProperties>
</file>